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2"/>
  </p:notesMasterIdLst>
  <p:handoutMasterIdLst>
    <p:handoutMasterId r:id="rId13"/>
  </p:handoutMasterIdLst>
  <p:sldIdLst>
    <p:sldId id="303" r:id="rId2"/>
    <p:sldId id="821" r:id="rId3"/>
    <p:sldId id="836" r:id="rId4"/>
    <p:sldId id="841" r:id="rId5"/>
    <p:sldId id="837" r:id="rId6"/>
    <p:sldId id="822" r:id="rId7"/>
    <p:sldId id="833" r:id="rId8"/>
    <p:sldId id="839" r:id="rId9"/>
    <p:sldId id="840" r:id="rId10"/>
    <p:sldId id="842" r:id="rId1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 id="2" name="Huawei" initials="HW" lastIdx="3" clrIdx="1">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A6EA8"/>
    <a:srgbClr val="FF3300"/>
    <a:srgbClr val="62A14D"/>
    <a:srgbClr val="000000"/>
    <a:srgbClr val="C6D254"/>
    <a:srgbClr val="B1D254"/>
    <a:srgbClr val="72AF2F"/>
    <a:srgbClr val="5C88D0"/>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24" autoAdjust="0"/>
    <p:restoredTop sz="94625" autoAdjust="0"/>
  </p:normalViewPr>
  <p:slideViewPr>
    <p:cSldViewPr snapToGrid="0">
      <p:cViewPr varScale="1">
        <p:scale>
          <a:sx n="126" d="100"/>
          <a:sy n="126" d="100"/>
        </p:scale>
        <p:origin x="1494"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79" d="100"/>
          <a:sy n="79" d="100"/>
        </p:scale>
        <p:origin x="4008"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12/7/2022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12/7/2022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739110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98450" y="85317"/>
            <a:ext cx="581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a:t>
            </a:r>
            <a:r>
              <a:rPr lang="de-DE" altLang="ko-KR" sz="1200" b="1" kern="1200" dirty="0" smtClean="0">
                <a:solidFill>
                  <a:schemeClr val="tx1"/>
                </a:solidFill>
                <a:latin typeface="Arial "/>
                <a:ea typeface="+mn-ea"/>
                <a:cs typeface="Arial" panose="020B0604020202020204" pitchFamily="34" charset="0"/>
              </a:rPr>
              <a:t>SA#98e, </a:t>
            </a:r>
            <a:r>
              <a:rPr lang="en-US" altLang="zh-CN" sz="1200" b="1" kern="1200" dirty="0" smtClean="0">
                <a:solidFill>
                  <a:schemeClr val="tx1"/>
                </a:solidFill>
                <a:latin typeface="Arial "/>
                <a:ea typeface="+mn-ea"/>
                <a:cs typeface="Arial" panose="020B0604020202020204" pitchFamily="34" charset="0"/>
              </a:rPr>
              <a:t>13-</a:t>
            </a:r>
            <a:r>
              <a:rPr lang="de-DE" sz="1200" b="1" kern="1200" dirty="0" smtClean="0">
                <a:solidFill>
                  <a:schemeClr val="tx1"/>
                </a:solidFill>
                <a:latin typeface="Arial "/>
                <a:ea typeface="+mn-ea"/>
                <a:cs typeface="Arial" panose="020B0604020202020204" pitchFamily="34" charset="0"/>
              </a:rPr>
              <a:t>1</a:t>
            </a:r>
            <a:r>
              <a:rPr lang="en-US" altLang="zh-CN" sz="1200" b="1" kern="1200" dirty="0" smtClean="0">
                <a:solidFill>
                  <a:schemeClr val="tx1"/>
                </a:solidFill>
                <a:latin typeface="Arial "/>
                <a:ea typeface="+mn-ea"/>
                <a:cs typeface="Arial" panose="020B0604020202020204" pitchFamily="34" charset="0"/>
              </a:rPr>
              <a:t>9</a:t>
            </a:r>
            <a:r>
              <a:rPr lang="de-DE" sz="1200" b="1" kern="1200" dirty="0" smtClean="0">
                <a:solidFill>
                  <a:schemeClr val="tx1"/>
                </a:solidFill>
                <a:latin typeface="Arial "/>
                <a:ea typeface="+mn-ea"/>
                <a:cs typeface="Arial" panose="020B0604020202020204" pitchFamily="34" charset="0"/>
              </a:rPr>
              <a:t> </a:t>
            </a:r>
            <a:r>
              <a:rPr lang="en-US" altLang="zh-CN" sz="1200" b="1" kern="1200" dirty="0" smtClean="0">
                <a:solidFill>
                  <a:schemeClr val="tx1"/>
                </a:solidFill>
                <a:latin typeface="Arial "/>
                <a:ea typeface="+mn-ea"/>
                <a:cs typeface="Arial" panose="020B0604020202020204" pitchFamily="34" charset="0"/>
              </a:rPr>
              <a:t>December</a:t>
            </a:r>
            <a:r>
              <a:rPr lang="de-DE" sz="1200" b="1" kern="1200" dirty="0" smtClean="0">
                <a:solidFill>
                  <a:schemeClr val="tx1"/>
                </a:solidFill>
                <a:latin typeface="Arial "/>
                <a:ea typeface="+mn-ea"/>
                <a:cs typeface="Arial" panose="020B0604020202020204" pitchFamily="34" charset="0"/>
              </a:rPr>
              <a:t> 2022</a:t>
            </a:r>
            <a:endParaRPr lang="sv-SE" altLang="en-US" sz="1200" b="1" kern="1200" dirty="0">
              <a:solidFill>
                <a:schemeClr val="tx1"/>
              </a:solidFill>
              <a:latin typeface="Arial "/>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52400"/>
            <a:ext cx="6827838" cy="1143000"/>
          </a:xfrm>
        </p:spPr>
        <p:txBody>
          <a:bodyPr/>
          <a:lstStyle>
            <a:lvl1pPr>
              <a:defRPr/>
            </a:lvl1pPr>
          </a:lstStyle>
          <a:p>
            <a:r>
              <a:rPr lang="en-US" dirty="0" smtClean="0"/>
              <a:t>5GC enhancements for NTN in R18 </a:t>
            </a:r>
            <a:endParaRPr lang="en-GB" dirty="0"/>
          </a:p>
        </p:txBody>
      </p:sp>
    </p:spTree>
    <p:extLst>
      <p:ext uri="{BB962C8B-B14F-4D97-AF65-F5344CB8AC3E}">
        <p14:creationId xmlns:p14="http://schemas.microsoft.com/office/powerpoint/2010/main" val="1547252697"/>
      </p:ext>
    </p:extLst>
  </p:cSld>
  <p:clrMapOvr>
    <a:masterClrMapping/>
  </p:clrMapOvr>
  <p:transition spd="slow"/>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a:t>
            </a:r>
            <a:r>
              <a:rPr lang="en-GB" altLang="en-US" sz="800" dirty="0" smtClean="0"/>
              <a:t>2022</a:t>
            </a:r>
            <a:endParaRPr lang="en-GB" altLang="en-US" sz="800" dirty="0"/>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a:t>
            </a:r>
            <a:r>
              <a:rPr lang="en-GB" altLang="de-DE" sz="1200" dirty="0" smtClean="0">
                <a:solidFill>
                  <a:schemeClr val="bg1"/>
                </a:solidFill>
              </a:rPr>
              <a:t>SA</a:t>
            </a:r>
            <a:r>
              <a:rPr lang="en-US" altLang="zh-CN" sz="1200" dirty="0" smtClean="0">
                <a:solidFill>
                  <a:schemeClr val="bg1"/>
                </a:solidFill>
              </a:rPr>
              <a:t>#98e</a:t>
            </a:r>
            <a:r>
              <a:rPr lang="en-GB" altLang="de-DE" sz="1200" dirty="0" smtClean="0">
                <a:solidFill>
                  <a:schemeClr val="bg1"/>
                </a:solidFill>
              </a:rPr>
              <a:t>,</a:t>
            </a:r>
            <a:r>
              <a:rPr lang="en-GB" altLang="de-DE" sz="1200" baseline="0" dirty="0" smtClean="0">
                <a:solidFill>
                  <a:schemeClr val="bg1"/>
                </a:solidFill>
              </a:rPr>
              <a:t>  13-19 December, 2022</a:t>
            </a:r>
            <a:endParaRPr lang="en-GB" altLang="ko-KR" sz="1200" spc="3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38539" y="1502796"/>
            <a:ext cx="8738483" cy="1977147"/>
          </a:xfrm>
        </p:spPr>
        <p:txBody>
          <a:bodyPr>
            <a:noAutofit/>
          </a:bodyPr>
          <a:lstStyle/>
          <a:p>
            <a:pPr>
              <a:defRPr/>
            </a:pPr>
            <a:r>
              <a:rPr lang="en-GB" altLang="zh-CN" sz="3600" dirty="0" smtClean="0"/>
              <a:t>Discussion on </a:t>
            </a:r>
            <a:r>
              <a:rPr lang="en-GB" altLang="zh-CN" dirty="0"/>
              <a:t>Integrated Sensing and </a:t>
            </a:r>
            <a:r>
              <a:rPr lang="en-GB" altLang="zh-CN" dirty="0" smtClean="0"/>
              <a:t>Communication in R19</a:t>
            </a:r>
            <a:endParaRPr lang="en-GB" sz="3600" b="1" dirty="0"/>
          </a:p>
        </p:txBody>
      </p:sp>
      <p:sp>
        <p:nvSpPr>
          <p:cNvPr id="6147" name="Subtitle 6"/>
          <p:cNvSpPr>
            <a:spLocks noGrp="1"/>
          </p:cNvSpPr>
          <p:nvPr>
            <p:ph type="subTitle" idx="1"/>
          </p:nvPr>
        </p:nvSpPr>
        <p:spPr>
          <a:xfrm>
            <a:off x="540688" y="3614046"/>
            <a:ext cx="8030817" cy="1761035"/>
          </a:xfrm>
        </p:spPr>
        <p:txBody>
          <a:bodyPr/>
          <a:lstStyle/>
          <a:p>
            <a:pPr>
              <a:lnSpc>
                <a:spcPct val="80000"/>
              </a:lnSpc>
            </a:pPr>
            <a:r>
              <a:rPr lang="en-GB" altLang="zh-CN" sz="1800" b="1" dirty="0" smtClean="0">
                <a:latin typeface="Arial" charset="0"/>
              </a:rPr>
              <a:t>Xiaomi</a:t>
            </a:r>
          </a:p>
          <a:p>
            <a:pPr>
              <a:lnSpc>
                <a:spcPct val="80000"/>
              </a:lnSpc>
            </a:pPr>
            <a:endParaRPr lang="en-GB" altLang="zh-CN" sz="1600" b="1" dirty="0" smtClean="0">
              <a:solidFill>
                <a:schemeClr val="bg1">
                  <a:lumMod val="85000"/>
                </a:schemeClr>
              </a:solidFill>
              <a:latin typeface="Arial" charset="0"/>
            </a:endParaRPr>
          </a:p>
        </p:txBody>
      </p:sp>
      <p:sp>
        <p:nvSpPr>
          <p:cNvPr id="2" name="文本框 1"/>
          <p:cNvSpPr txBox="1"/>
          <p:nvPr/>
        </p:nvSpPr>
        <p:spPr>
          <a:xfrm>
            <a:off x="4007295" y="5170630"/>
            <a:ext cx="1550828" cy="338554"/>
          </a:xfrm>
          <a:prstGeom prst="rect">
            <a:avLst/>
          </a:prstGeom>
          <a:noFill/>
        </p:spPr>
        <p:txBody>
          <a:bodyPr wrap="square" rtlCol="0">
            <a:spAutoFit/>
          </a:bodyPr>
          <a:lstStyle/>
          <a:p>
            <a:r>
              <a:rPr lang="en-US" altLang="zh-CN" sz="1600" dirty="0" smtClean="0"/>
              <a:t>SP-221291</a:t>
            </a:r>
            <a:endParaRPr lang="zh-CN" altLang="en-US" sz="1600" dirty="0"/>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Proposed Way Forward</a:t>
            </a:r>
            <a:endParaRPr lang="zh-CN" altLang="en-US" dirty="0"/>
          </a:p>
        </p:txBody>
      </p:sp>
      <p:sp>
        <p:nvSpPr>
          <p:cNvPr id="3" name="内容占位符 2"/>
          <p:cNvSpPr>
            <a:spLocks noGrp="1"/>
          </p:cNvSpPr>
          <p:nvPr>
            <p:ph idx="1"/>
          </p:nvPr>
        </p:nvSpPr>
        <p:spPr>
          <a:xfrm>
            <a:off x="390619" y="1207363"/>
            <a:ext cx="8336131" cy="5282214"/>
          </a:xfrm>
        </p:spPr>
        <p:txBody>
          <a:bodyPr>
            <a:normAutofit/>
          </a:bodyPr>
          <a:lstStyle/>
          <a:p>
            <a:r>
              <a:rPr lang="en-GB" altLang="zh-CN" sz="2400" dirty="0" smtClean="0"/>
              <a:t>Integrated </a:t>
            </a:r>
            <a:r>
              <a:rPr lang="en-GB" altLang="zh-CN" sz="2400" dirty="0"/>
              <a:t>Sensing and </a:t>
            </a:r>
            <a:r>
              <a:rPr lang="en-GB" altLang="zh-CN" sz="2400" dirty="0" smtClean="0"/>
              <a:t>Communication is proposed as a R19 theme across multiple WGs in SA with RAN dependency</a:t>
            </a:r>
          </a:p>
          <a:p>
            <a:pPr lvl="1"/>
            <a:r>
              <a:rPr lang="en-GB" altLang="zh-CN" sz="2000" dirty="0" smtClean="0"/>
              <a:t>Whether it is qualified as a theme will be re-evaluated once the definition of Theme is agreed in SA plenary</a:t>
            </a:r>
          </a:p>
          <a:p>
            <a:r>
              <a:rPr lang="en-GB" altLang="zh-CN" sz="2400" dirty="0" smtClean="0"/>
              <a:t>Work scope in different impacted SA WGs and RAN WGs should be aligned on a high level</a:t>
            </a:r>
          </a:p>
          <a:p>
            <a:r>
              <a:rPr lang="en-GB" altLang="zh-CN" sz="2400" dirty="0" smtClean="0"/>
              <a:t>Timelines for the studies in the impacted SA WGs can be defined and synchronized along with the establishment of the theme (if qualified)</a:t>
            </a:r>
            <a:endParaRPr lang="en-US" altLang="zh-CN" sz="2400" dirty="0" smtClean="0"/>
          </a:p>
        </p:txBody>
      </p:sp>
    </p:spTree>
    <p:extLst>
      <p:ext uri="{BB962C8B-B14F-4D97-AF65-F5344CB8AC3E}">
        <p14:creationId xmlns:p14="http://schemas.microsoft.com/office/powerpoint/2010/main" val="36000843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bwMode="auto">
          <a:xfrm>
            <a:off x="6499860" y="1592579"/>
            <a:ext cx="1524000" cy="749141"/>
          </a:xfrm>
          <a:prstGeom prst="ellipse">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 name="标题 1"/>
          <p:cNvSpPr>
            <a:spLocks noGrp="1"/>
          </p:cNvSpPr>
          <p:nvPr>
            <p:ph type="title"/>
          </p:nvPr>
        </p:nvSpPr>
        <p:spPr/>
        <p:txBody>
          <a:bodyPr/>
          <a:lstStyle/>
          <a:p>
            <a:r>
              <a:rPr lang="en-GB" altLang="zh-CN" dirty="0" smtClean="0"/>
              <a:t>Overview</a:t>
            </a:r>
            <a:endParaRPr lang="zh-CN" altLang="en-US" dirty="0"/>
          </a:p>
        </p:txBody>
      </p:sp>
      <p:sp>
        <p:nvSpPr>
          <p:cNvPr id="9" name="圆角矩形"/>
          <p:cNvSpPr/>
          <p:nvPr/>
        </p:nvSpPr>
        <p:spPr>
          <a:xfrm>
            <a:off x="488950" y="1500820"/>
            <a:ext cx="4584814" cy="1238205"/>
          </a:xfrm>
          <a:prstGeom prst="roundRect">
            <a:avLst>
              <a:gd name="adj" fmla="val 8128"/>
            </a:avLst>
          </a:prstGeom>
          <a:solidFill>
            <a:srgbClr val="00A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lvl="2"/>
            <a:endParaRPr lang="en-US" altLang="zh-CN" sz="375" dirty="0"/>
          </a:p>
          <a:p>
            <a:pPr lvl="2"/>
            <a:endParaRPr lang="en-US" altLang="zh-CN" sz="375" dirty="0"/>
          </a:p>
          <a:p>
            <a:pPr lvl="2"/>
            <a:endParaRPr lang="en-US" altLang="zh-CN" sz="375" dirty="0"/>
          </a:p>
          <a:p>
            <a:pPr algn="l"/>
            <a:endParaRPr lang="en-GB" altLang="zh-CN" sz="1050" dirty="0" smtClean="0"/>
          </a:p>
          <a:p>
            <a:r>
              <a:rPr lang="en-GB" altLang="zh-CN" sz="1050" b="1" dirty="0" smtClean="0"/>
              <a:t>5G </a:t>
            </a:r>
            <a:r>
              <a:rPr lang="en-GB" altLang="zh-CN" sz="1050" b="1" dirty="0"/>
              <a:t>Wireless sensing: </a:t>
            </a:r>
            <a:r>
              <a:rPr lang="en-GB" altLang="zh-CN" sz="1050" dirty="0"/>
              <a:t>5GS feature providing capabilities to get information about characteristics of the environment and/or objects within the environment (e.g. shape, size, speed, location, distances or relative motion between objects, </a:t>
            </a:r>
            <a:r>
              <a:rPr lang="en-GB" altLang="zh-CN" sz="1050" dirty="0" err="1"/>
              <a:t>etc</a:t>
            </a:r>
            <a:r>
              <a:rPr lang="en-GB" altLang="zh-CN" sz="1050" dirty="0"/>
              <a:t>) using NR RF signals and, in some cases, previously defined information available in EPC and/or E-UTRA.</a:t>
            </a:r>
            <a:r>
              <a:rPr lang="en-US" altLang="zh-CN" sz="800" dirty="0"/>
              <a:t> </a:t>
            </a:r>
          </a:p>
        </p:txBody>
      </p:sp>
      <p:sp>
        <p:nvSpPr>
          <p:cNvPr id="10" name="文本框 6"/>
          <p:cNvSpPr txBox="1"/>
          <p:nvPr/>
        </p:nvSpPr>
        <p:spPr>
          <a:xfrm>
            <a:off x="1272540" y="1563359"/>
            <a:ext cx="3029617" cy="2600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p>
            <a:pPr lvl="2" defTabSz="1300448">
              <a:lnSpc>
                <a:spcPct val="80000"/>
              </a:lnSpc>
              <a:defRPr sz="3500" b="1">
                <a:solidFill>
                  <a:srgbClr val="000000"/>
                </a:solidFill>
                <a:latin typeface="Helvetica"/>
                <a:ea typeface="Helvetica"/>
                <a:cs typeface="Helvetica"/>
                <a:sym typeface="Helvetica"/>
              </a:defRPr>
            </a:pPr>
            <a:r>
              <a:rPr lang="en-US" altLang="zh-CN" sz="1800" dirty="0">
                <a:solidFill>
                  <a:schemeClr val="bg1"/>
                </a:solidFill>
                <a:latin typeface="Helvetica"/>
                <a:ea typeface="Helvetica"/>
                <a:cs typeface="Helvetica"/>
              </a:rPr>
              <a:t>Concept</a:t>
            </a:r>
            <a:endParaRPr lang="zh-CN" altLang="en-US" sz="1800" b="1" dirty="0">
              <a:solidFill>
                <a:schemeClr val="bg1"/>
              </a:solidFill>
              <a:latin typeface="Helvetica"/>
              <a:ea typeface="Helvetica"/>
              <a:cs typeface="Helvetica"/>
            </a:endParaRPr>
          </a:p>
        </p:txBody>
      </p:sp>
      <p:sp>
        <p:nvSpPr>
          <p:cNvPr id="11" name="圆角矩形"/>
          <p:cNvSpPr/>
          <p:nvPr/>
        </p:nvSpPr>
        <p:spPr>
          <a:xfrm>
            <a:off x="488950" y="2921657"/>
            <a:ext cx="4584814" cy="1764543"/>
          </a:xfrm>
          <a:prstGeom prst="roundRect">
            <a:avLst>
              <a:gd name="adj" fmla="val 8128"/>
            </a:avLst>
          </a:prstGeom>
          <a:solidFill>
            <a:srgbClr val="02CCA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lvl="2"/>
            <a:endParaRPr lang="en-US" altLang="zh-CN" sz="375" dirty="0"/>
          </a:p>
          <a:p>
            <a:pPr lvl="2"/>
            <a:endParaRPr lang="en-US" altLang="zh-CN" sz="375" dirty="0" smtClean="0"/>
          </a:p>
          <a:p>
            <a:pPr lvl="2"/>
            <a:endParaRPr lang="en-US" altLang="zh-CN" sz="375" dirty="0"/>
          </a:p>
          <a:p>
            <a:pPr lvl="2"/>
            <a:endParaRPr lang="en-US" altLang="zh-CN" sz="375" dirty="0" smtClean="0"/>
          </a:p>
          <a:p>
            <a:pPr lvl="2"/>
            <a:endParaRPr lang="en-US" altLang="zh-CN" sz="375" dirty="0"/>
          </a:p>
          <a:p>
            <a:pPr marL="171450" lvl="2" indent="-171450">
              <a:lnSpc>
                <a:spcPct val="125000"/>
              </a:lnSpc>
              <a:buFont typeface="Arial" panose="020B0604020202020204" pitchFamily="34" charset="0"/>
              <a:buChar char="•"/>
            </a:pPr>
            <a:endParaRPr lang="en-US" altLang="zh-CN" sz="375" dirty="0" smtClean="0"/>
          </a:p>
          <a:p>
            <a:pPr marL="171450" lvl="2" indent="-171450">
              <a:lnSpc>
                <a:spcPct val="125000"/>
              </a:lnSpc>
              <a:buFont typeface="Arial" panose="020B0604020202020204" pitchFamily="34" charset="0"/>
              <a:buChar char="•"/>
            </a:pPr>
            <a:endParaRPr lang="en-US" altLang="zh-CN" sz="375" dirty="0"/>
          </a:p>
          <a:p>
            <a:pPr marL="171450" lvl="2" indent="-171450">
              <a:lnSpc>
                <a:spcPct val="125000"/>
              </a:lnSpc>
              <a:buFont typeface="Arial" panose="020B0604020202020204" pitchFamily="34" charset="0"/>
              <a:buChar char="•"/>
            </a:pPr>
            <a:r>
              <a:rPr lang="en-US" altLang="zh-CN" sz="1050" dirty="0"/>
              <a:t>with </a:t>
            </a:r>
            <a:r>
              <a:rPr lang="en-US" altLang="zh-CN" sz="1050" dirty="0" smtClean="0"/>
              <a:t>and </a:t>
            </a:r>
            <a:r>
              <a:rPr lang="en-US" altLang="zh-CN" sz="1050" dirty="0"/>
              <a:t>without 5G coverage</a:t>
            </a:r>
          </a:p>
          <a:p>
            <a:pPr marL="171450" lvl="2" indent="-171450">
              <a:lnSpc>
                <a:spcPct val="125000"/>
              </a:lnSpc>
              <a:buFont typeface="Arial" panose="020B0604020202020204" pitchFamily="34" charset="0"/>
              <a:buChar char="•"/>
            </a:pPr>
            <a:r>
              <a:rPr lang="en-US" altLang="zh-CN" sz="1050" dirty="0"/>
              <a:t>licensed and unlicensed </a:t>
            </a:r>
            <a:r>
              <a:rPr lang="en-US" altLang="zh-CN" sz="1050" dirty="0" smtClean="0"/>
              <a:t>spectrum</a:t>
            </a:r>
            <a:endParaRPr lang="en-US" altLang="zh-CN" sz="1050" dirty="0"/>
          </a:p>
          <a:p>
            <a:pPr marL="171450" lvl="2" indent="-171450">
              <a:lnSpc>
                <a:spcPct val="125000"/>
              </a:lnSpc>
              <a:buFont typeface="Arial" panose="020B0604020202020204" pitchFamily="34" charset="0"/>
              <a:buChar char="•"/>
            </a:pPr>
            <a:r>
              <a:rPr lang="en-US" altLang="zh-CN" sz="1050" dirty="0"/>
              <a:t>5G NR RF, non-RF</a:t>
            </a:r>
            <a:r>
              <a:rPr lang="en-US" altLang="zh-CN" sz="1050" dirty="0" smtClean="0"/>
              <a:t>, and </a:t>
            </a:r>
            <a:r>
              <a:rPr lang="en-GB" altLang="zh-CN" sz="1050" dirty="0"/>
              <a:t>previously defined information available in EPC and/or </a:t>
            </a:r>
            <a:r>
              <a:rPr lang="en-GB" altLang="zh-CN" sz="1050" dirty="0" smtClean="0"/>
              <a:t>E-UTRA (no impact to EPC/E-UTRA is assumed)</a:t>
            </a:r>
          </a:p>
          <a:p>
            <a:pPr marL="171450" lvl="2" indent="-171450">
              <a:lnSpc>
                <a:spcPct val="125000"/>
              </a:lnSpc>
              <a:buFont typeface="Arial" panose="020B0604020202020204" pitchFamily="34" charset="0"/>
              <a:buChar char="•"/>
            </a:pPr>
            <a:r>
              <a:rPr lang="en-US" altLang="zh-CN" sz="1050" dirty="0"/>
              <a:t>UE </a:t>
            </a:r>
            <a:r>
              <a:rPr lang="en-US" altLang="zh-CN" sz="1050" dirty="0" smtClean="0"/>
              <a:t>on board </a:t>
            </a:r>
            <a:r>
              <a:rPr lang="en-US" altLang="zh-CN" sz="1050" dirty="0"/>
              <a:t>target object or </a:t>
            </a:r>
            <a:r>
              <a:rPr lang="en-US" altLang="zh-CN" sz="1050" dirty="0" smtClean="0"/>
              <a:t>non-UE </a:t>
            </a:r>
            <a:r>
              <a:rPr lang="en-US" altLang="zh-CN" sz="1050" dirty="0"/>
              <a:t>on </a:t>
            </a:r>
            <a:r>
              <a:rPr lang="en-US" altLang="zh-CN" sz="1050" dirty="0" smtClean="0"/>
              <a:t>board target object</a:t>
            </a:r>
            <a:endParaRPr lang="zh-CN" altLang="en-US" sz="1050" dirty="0"/>
          </a:p>
          <a:p>
            <a:pPr marL="171450" lvl="2" indent="-171450">
              <a:lnSpc>
                <a:spcPct val="125000"/>
              </a:lnSpc>
              <a:buFont typeface="Arial" panose="020B0604020202020204" pitchFamily="34" charset="0"/>
              <a:buChar char="•"/>
            </a:pPr>
            <a:endParaRPr lang="zh-CN" altLang="en-US" sz="1050" dirty="0"/>
          </a:p>
        </p:txBody>
      </p:sp>
      <p:sp>
        <p:nvSpPr>
          <p:cNvPr id="12" name="文本框 6"/>
          <p:cNvSpPr txBox="1"/>
          <p:nvPr/>
        </p:nvSpPr>
        <p:spPr>
          <a:xfrm>
            <a:off x="1188955" y="3070694"/>
            <a:ext cx="3184803" cy="2600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p>
            <a:pPr lvl="2" defTabSz="1300448">
              <a:lnSpc>
                <a:spcPct val="80000"/>
              </a:lnSpc>
              <a:defRPr sz="3500" b="1">
                <a:solidFill>
                  <a:srgbClr val="000000"/>
                </a:solidFill>
                <a:latin typeface="Helvetica"/>
                <a:ea typeface="Helvetica"/>
                <a:cs typeface="Helvetica"/>
                <a:sym typeface="Helvetica"/>
              </a:defRPr>
            </a:pPr>
            <a:r>
              <a:rPr lang="en-US" altLang="zh-CN" sz="1800" b="1" dirty="0">
                <a:solidFill>
                  <a:schemeClr val="bg1"/>
                </a:solidFill>
                <a:latin typeface="Helvetica"/>
                <a:ea typeface="Helvetica"/>
                <a:cs typeface="Helvetica"/>
              </a:rPr>
              <a:t>Scenarios</a:t>
            </a:r>
            <a:endParaRPr lang="zh-CN" altLang="en-US" sz="1800" b="1" dirty="0">
              <a:solidFill>
                <a:schemeClr val="bg1"/>
              </a:solidFill>
              <a:latin typeface="Helvetica"/>
              <a:ea typeface="Helvetica"/>
              <a:cs typeface="Helvetica"/>
            </a:endParaRPr>
          </a:p>
        </p:txBody>
      </p:sp>
      <p:sp>
        <p:nvSpPr>
          <p:cNvPr id="13" name="圆角矩形"/>
          <p:cNvSpPr/>
          <p:nvPr/>
        </p:nvSpPr>
        <p:spPr>
          <a:xfrm>
            <a:off x="477636" y="4850644"/>
            <a:ext cx="4584814" cy="766316"/>
          </a:xfrm>
          <a:prstGeom prst="roundRect">
            <a:avLst>
              <a:gd name="adj" fmla="val 8128"/>
            </a:avLst>
          </a:prstGeom>
          <a:solidFill>
            <a:srgbClr val="00B93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19050" tIns="19050" rIns="19050" bIns="19050" numCol="1" spcCol="38100" rtlCol="0" anchor="ctr">
            <a:spAutoFit/>
          </a:bodyPr>
          <a:lstStyle/>
          <a:p>
            <a:pPr lvl="2"/>
            <a:endParaRPr lang="en-US" altLang="zh-CN" sz="375" dirty="0" smtClean="0"/>
          </a:p>
          <a:p>
            <a:pPr lvl="2"/>
            <a:endParaRPr lang="en-US" altLang="zh-CN" sz="375" dirty="0" smtClean="0"/>
          </a:p>
          <a:p>
            <a:pPr lvl="2"/>
            <a:endParaRPr lang="en-US" altLang="zh-CN" sz="375" dirty="0" smtClean="0"/>
          </a:p>
          <a:p>
            <a:pPr lvl="2"/>
            <a:endParaRPr lang="en-US" altLang="zh-CN" sz="375" dirty="0" smtClean="0"/>
          </a:p>
          <a:p>
            <a:pPr lvl="2"/>
            <a:endParaRPr lang="en-US" altLang="zh-CN" sz="375" dirty="0" smtClean="0"/>
          </a:p>
          <a:p>
            <a:pPr marL="171450" lvl="2" indent="-171450">
              <a:lnSpc>
                <a:spcPct val="125000"/>
              </a:lnSpc>
              <a:buFont typeface="Arial" panose="020B0604020202020204" pitchFamily="34" charset="0"/>
              <a:buChar char="•"/>
            </a:pPr>
            <a:r>
              <a:rPr lang="en-GB" altLang="zh-CN" sz="1050" dirty="0" smtClean="0"/>
              <a:t>Intruder detection, Rainfall monitoring, V2X, </a:t>
            </a:r>
            <a:r>
              <a:rPr lang="en-GB" altLang="zh-CN" dirty="0"/>
              <a:t>I</a:t>
            </a:r>
            <a:r>
              <a:rPr lang="en-GB" altLang="zh-CN" dirty="0" smtClean="0"/>
              <a:t>ndustry 4.0, UAV, smart city, smart home, health monitoring, </a:t>
            </a:r>
            <a:r>
              <a:rPr lang="en-GB" altLang="zh-CN" sz="1050" dirty="0" smtClean="0"/>
              <a:t>XR, emergency …</a:t>
            </a:r>
            <a:endParaRPr lang="en-US" altLang="zh-CN" sz="1050" dirty="0"/>
          </a:p>
        </p:txBody>
      </p:sp>
      <p:sp>
        <p:nvSpPr>
          <p:cNvPr id="14" name="文本框 6"/>
          <p:cNvSpPr txBox="1"/>
          <p:nvPr/>
        </p:nvSpPr>
        <p:spPr>
          <a:xfrm>
            <a:off x="1117354" y="4896365"/>
            <a:ext cx="3184803" cy="26007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19050" tIns="19050" rIns="19050" bIns="19050" anchor="ctr">
            <a:spAutoFit/>
          </a:bodyPr>
          <a:lstStyle/>
          <a:p>
            <a:pPr lvl="2" defTabSz="1300448">
              <a:lnSpc>
                <a:spcPct val="80000"/>
              </a:lnSpc>
              <a:defRPr sz="3500" b="1">
                <a:solidFill>
                  <a:srgbClr val="000000"/>
                </a:solidFill>
                <a:latin typeface="Helvetica"/>
                <a:ea typeface="Helvetica"/>
                <a:cs typeface="Helvetica"/>
                <a:sym typeface="Helvetica"/>
              </a:defRPr>
            </a:pPr>
            <a:r>
              <a:rPr lang="en-US" altLang="zh-CN" sz="1800" b="1" dirty="0">
                <a:solidFill>
                  <a:schemeClr val="bg1"/>
                </a:solidFill>
                <a:latin typeface="Helvetica"/>
                <a:ea typeface="Helvetica"/>
                <a:cs typeface="Helvetica"/>
              </a:rPr>
              <a:t>Use Cases</a:t>
            </a:r>
            <a:endParaRPr lang="zh-CN" altLang="en-US" sz="1800" b="1" dirty="0">
              <a:solidFill>
                <a:schemeClr val="bg1"/>
              </a:solidFill>
              <a:latin typeface="Helvetica"/>
              <a:ea typeface="Helvetica"/>
              <a:cs typeface="Helvetica"/>
            </a:endParaRPr>
          </a:p>
        </p:txBody>
      </p:sp>
      <p:sp>
        <p:nvSpPr>
          <p:cNvPr id="5" name="文本框 4"/>
          <p:cNvSpPr txBox="1"/>
          <p:nvPr/>
        </p:nvSpPr>
        <p:spPr>
          <a:xfrm>
            <a:off x="1775460" y="6019800"/>
            <a:ext cx="6964680" cy="246221"/>
          </a:xfrm>
          <a:prstGeom prst="rect">
            <a:avLst/>
          </a:prstGeom>
          <a:noFill/>
        </p:spPr>
        <p:txBody>
          <a:bodyPr wrap="square" rtlCol="0">
            <a:spAutoFit/>
          </a:bodyPr>
          <a:lstStyle/>
          <a:p>
            <a:r>
              <a:rPr lang="en-US" altLang="zh-CN" dirty="0" smtClean="0"/>
              <a:t>NOTE: </a:t>
            </a:r>
            <a:r>
              <a:rPr lang="en-US" altLang="zh-CN" dirty="0"/>
              <a:t>T</a:t>
            </a:r>
            <a:r>
              <a:rPr lang="en-US" altLang="zh-CN" dirty="0" smtClean="0"/>
              <a:t>he above concept, scenarios, use cases and definitions are summarized based on 3GPP TR 22.837 v0.3.0.</a:t>
            </a:r>
            <a:endParaRPr lang="zh-CN" altLang="en-US" dirty="0"/>
          </a:p>
        </p:txBody>
      </p:sp>
      <p:sp>
        <p:nvSpPr>
          <p:cNvPr id="15" name="椭圆 14"/>
          <p:cNvSpPr/>
          <p:nvPr/>
        </p:nvSpPr>
        <p:spPr bwMode="auto">
          <a:xfrm>
            <a:off x="6873240" y="1714500"/>
            <a:ext cx="845820" cy="43434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Object</a:t>
            </a:r>
            <a:endParaRPr kumimoji="0" lang="zh-CN" altLang="en-US" sz="1000" b="1" i="0" u="none" strike="noStrike" cap="none" normalizeH="0" baseline="0" dirty="0" smtClean="0">
              <a:ln>
                <a:noFill/>
              </a:ln>
              <a:solidFill>
                <a:schemeClr val="tx1"/>
              </a:solidFill>
              <a:effectLst/>
              <a:latin typeface="Arial" charset="0"/>
            </a:endParaRPr>
          </a:p>
        </p:txBody>
      </p:sp>
      <p:sp>
        <p:nvSpPr>
          <p:cNvPr id="16" name="圆角矩形 15"/>
          <p:cNvSpPr/>
          <p:nvPr/>
        </p:nvSpPr>
        <p:spPr bwMode="auto">
          <a:xfrm>
            <a:off x="6004560" y="2827743"/>
            <a:ext cx="1013460" cy="533400"/>
          </a:xfrm>
          <a:prstGeom prst="roundRect">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GB" altLang="zh-CN" b="1" dirty="0"/>
              <a:t>Sensing receiver</a:t>
            </a:r>
            <a:endParaRPr kumimoji="0" lang="zh-CN" altLang="en-US" sz="1000" b="0" i="0" u="none" strike="noStrike" cap="none" normalizeH="0" baseline="0" dirty="0" smtClean="0">
              <a:ln>
                <a:noFill/>
              </a:ln>
              <a:solidFill>
                <a:schemeClr val="tx1"/>
              </a:solidFill>
              <a:effectLst/>
              <a:latin typeface="Arial" charset="0"/>
            </a:endParaRPr>
          </a:p>
        </p:txBody>
      </p:sp>
      <p:sp>
        <p:nvSpPr>
          <p:cNvPr id="17" name="圆角矩形 16"/>
          <p:cNvSpPr/>
          <p:nvPr/>
        </p:nvSpPr>
        <p:spPr bwMode="auto">
          <a:xfrm>
            <a:off x="7475220" y="2827743"/>
            <a:ext cx="982980" cy="533400"/>
          </a:xfrm>
          <a:prstGeom prst="roundRect">
            <a:avLst/>
          </a:prstGeom>
          <a:solidFill>
            <a:schemeClr val="accent1">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GB" altLang="zh-CN" b="1" dirty="0"/>
              <a:t>Sensing  </a:t>
            </a:r>
            <a:r>
              <a:rPr lang="en-GB" altLang="zh-CN" b="1" dirty="0" smtClean="0"/>
              <a:t>transmitter</a:t>
            </a:r>
            <a:endParaRPr kumimoji="0" lang="zh-CN" altLang="en-US" sz="1000" b="0" i="0" u="none" strike="noStrike" cap="none" normalizeH="0" baseline="0" dirty="0" smtClean="0">
              <a:ln>
                <a:noFill/>
              </a:ln>
              <a:solidFill>
                <a:schemeClr val="tx1"/>
              </a:solidFill>
              <a:effectLst/>
              <a:latin typeface="Arial" charset="0"/>
            </a:endParaRPr>
          </a:p>
        </p:txBody>
      </p:sp>
      <p:sp>
        <p:nvSpPr>
          <p:cNvPr id="19" name="文本框 18"/>
          <p:cNvSpPr txBox="1"/>
          <p:nvPr/>
        </p:nvSpPr>
        <p:spPr>
          <a:xfrm>
            <a:off x="6812280" y="2095500"/>
            <a:ext cx="982980" cy="246221"/>
          </a:xfrm>
          <a:prstGeom prst="rect">
            <a:avLst/>
          </a:prstGeom>
          <a:noFill/>
        </p:spPr>
        <p:txBody>
          <a:bodyPr wrap="square" rtlCol="0">
            <a:spAutoFit/>
          </a:bodyPr>
          <a:lstStyle/>
          <a:p>
            <a:r>
              <a:rPr lang="en-US" altLang="zh-CN" b="1" dirty="0" smtClean="0"/>
              <a:t>Environment</a:t>
            </a:r>
            <a:endParaRPr lang="zh-CN" altLang="en-US" b="1" dirty="0"/>
          </a:p>
        </p:txBody>
      </p:sp>
      <p:cxnSp>
        <p:nvCxnSpPr>
          <p:cNvPr id="21" name="直接连接符 20"/>
          <p:cNvCxnSpPr>
            <a:stCxn id="17" idx="0"/>
            <a:endCxn id="19" idx="2"/>
          </p:cNvCxnSpPr>
          <p:nvPr/>
        </p:nvCxnSpPr>
        <p:spPr bwMode="auto">
          <a:xfrm flipH="1" flipV="1">
            <a:off x="7303770" y="2341721"/>
            <a:ext cx="662940" cy="48602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直接箭头连接符 22"/>
          <p:cNvCxnSpPr>
            <a:stCxn id="19" idx="2"/>
            <a:endCxn id="16" idx="0"/>
          </p:cNvCxnSpPr>
          <p:nvPr/>
        </p:nvCxnSpPr>
        <p:spPr bwMode="auto">
          <a:xfrm flipH="1">
            <a:off x="6511290" y="2341721"/>
            <a:ext cx="792480" cy="48602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8" name="矩形 27"/>
          <p:cNvSpPr/>
          <p:nvPr/>
        </p:nvSpPr>
        <p:spPr>
          <a:xfrm>
            <a:off x="5364480" y="3696960"/>
            <a:ext cx="3566160" cy="1746632"/>
          </a:xfrm>
          <a:prstGeom prst="rect">
            <a:avLst/>
          </a:prstGeom>
        </p:spPr>
        <p:txBody>
          <a:bodyPr wrap="square">
            <a:spAutoFit/>
          </a:bodyPr>
          <a:lstStyle/>
          <a:p>
            <a:pPr>
              <a:spcAft>
                <a:spcPts val="900"/>
              </a:spcAft>
            </a:pPr>
            <a:r>
              <a:rPr lang="en-GB" altLang="zh-CN" b="1" dirty="0"/>
              <a:t>Sensing receiver: </a:t>
            </a:r>
            <a:r>
              <a:rPr lang="en-GB" altLang="zh-CN" dirty="0"/>
              <a:t>an entity that receives the sensing signal which the sensing service will use in its operation. A sensing receiver is an NR RAN node or a UE. A Sensing receiver can be located in the same or different entity as the Sensing transmitter.</a:t>
            </a:r>
          </a:p>
          <a:p>
            <a:pPr>
              <a:spcAft>
                <a:spcPts val="900"/>
              </a:spcAft>
            </a:pPr>
            <a:r>
              <a:rPr lang="en-GB" altLang="zh-CN" b="1" dirty="0"/>
              <a:t>Sensing transmitter:</a:t>
            </a:r>
            <a:r>
              <a:rPr lang="en-GB" altLang="zh-CN" dirty="0"/>
              <a:t> </a:t>
            </a:r>
            <a:r>
              <a:rPr lang="en-GB" altLang="zh-CN" dirty="0" smtClean="0"/>
              <a:t>the </a:t>
            </a:r>
            <a:r>
              <a:rPr lang="en-GB" altLang="zh-CN" dirty="0"/>
              <a:t>entity that sends out the sensing signal which the sensing service will use in its operation. A Sensing transmitter is an NR RAN node or a UE. A Sensing transmitter can be located in the same or different entity as the Sensing </a:t>
            </a:r>
            <a:r>
              <a:rPr lang="en-GB" altLang="zh-CN" dirty="0" smtClean="0"/>
              <a:t>receiver.</a:t>
            </a:r>
            <a:endParaRPr lang="zh-CN" altLang="zh-CN" dirty="0">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892190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950" y="166816"/>
            <a:ext cx="8655050" cy="1143000"/>
          </a:xfrm>
        </p:spPr>
        <p:txBody>
          <a:bodyPr/>
          <a:lstStyle/>
          <a:p>
            <a:r>
              <a:rPr lang="en-US" altLang="zh-CN" dirty="0" smtClean="0"/>
              <a:t>Potential Architecture Requirements</a:t>
            </a:r>
            <a:endParaRPr lang="zh-CN" altLang="en-US" dirty="0"/>
          </a:p>
        </p:txBody>
      </p:sp>
      <p:sp>
        <p:nvSpPr>
          <p:cNvPr id="3" name="内容占位符 2"/>
          <p:cNvSpPr>
            <a:spLocks noGrp="1"/>
          </p:cNvSpPr>
          <p:nvPr>
            <p:ph idx="1"/>
          </p:nvPr>
        </p:nvSpPr>
        <p:spPr>
          <a:xfrm>
            <a:off x="488950" y="1317365"/>
            <a:ext cx="8388350" cy="4830763"/>
          </a:xfrm>
        </p:spPr>
        <p:txBody>
          <a:bodyPr>
            <a:noAutofit/>
          </a:bodyPr>
          <a:lstStyle/>
          <a:p>
            <a:r>
              <a:rPr lang="en-GB" altLang="zh-CN" sz="1400" dirty="0"/>
              <a:t>The 5G system shall be able to authorize Sensing receiver(s) and Sensing transmitter(s) to participate in a sensing service</a:t>
            </a:r>
            <a:r>
              <a:rPr lang="en-GB" altLang="zh-CN" sz="1400" dirty="0" smtClean="0"/>
              <a:t>.</a:t>
            </a:r>
          </a:p>
          <a:p>
            <a:r>
              <a:rPr lang="en-GB" altLang="zh-CN" sz="1400" dirty="0"/>
              <a:t>Subject to user consent and national or regional regulation, based on operator policy, the 5GS shall support a mechanism to receive uplink sensing measurements from a UE that is authorized to provide uplink sensing measurements to the network</a:t>
            </a:r>
            <a:r>
              <a:rPr lang="en-GB" altLang="zh-CN" sz="1400" dirty="0" smtClean="0"/>
              <a:t>.</a:t>
            </a:r>
          </a:p>
          <a:p>
            <a:r>
              <a:rPr lang="en-GB" altLang="zh-CN" sz="1400" dirty="0"/>
              <a:t>Subject to user consent, network operator policy and national or regional regulation, the 5GS shall support a mechanism to enable RAN entities and UEs to acquire NR-based sensing measurement data to capture information about the nearby environment</a:t>
            </a:r>
            <a:r>
              <a:rPr lang="en-GB" altLang="zh-CN" sz="1400" dirty="0" smtClean="0"/>
              <a:t>.</a:t>
            </a:r>
          </a:p>
          <a:p>
            <a:r>
              <a:rPr lang="en-US" altLang="zh-CN" sz="1400" dirty="0"/>
              <a:t>The 5G system shall be able to </a:t>
            </a:r>
            <a:r>
              <a:rPr lang="en-GB" altLang="zh-CN" sz="1400" dirty="0"/>
              <a:t>support means to select suitable base station(s) to perform sensing, e.g. based on the base station’s location, sensing capability, and the sensing service information requested by trusted third party application</a:t>
            </a:r>
            <a:r>
              <a:rPr lang="en-GB" altLang="zh-CN" sz="1400" dirty="0" smtClean="0"/>
              <a:t>.</a:t>
            </a:r>
            <a:endParaRPr lang="en-GB" altLang="zh-CN" sz="1400" dirty="0"/>
          </a:p>
          <a:p>
            <a:r>
              <a:rPr lang="en-GB" altLang="zh-CN" sz="1400" dirty="0"/>
              <a:t>The 5G system shall be able to support means to enable a base station to transfer sensing measurement data to the core network.</a:t>
            </a:r>
            <a:endParaRPr lang="zh-CN" altLang="zh-CN" sz="1400" dirty="0"/>
          </a:p>
          <a:p>
            <a:r>
              <a:rPr lang="en-GB" altLang="zh-CN" sz="1400" dirty="0" smtClean="0"/>
              <a:t>The </a:t>
            </a:r>
            <a:r>
              <a:rPr lang="en-GB" altLang="zh-CN" sz="1400" dirty="0"/>
              <a:t>5G system shall be able to support means to enable the core network to process sensing measurement data for obtaining sensing results</a:t>
            </a:r>
            <a:r>
              <a:rPr lang="en-GB" altLang="zh-CN" sz="1400" dirty="0" smtClean="0"/>
              <a:t>.</a:t>
            </a:r>
          </a:p>
          <a:p>
            <a:r>
              <a:rPr lang="en-GB" altLang="zh-CN" sz="1400" dirty="0"/>
              <a:t>The 5G system shall be able to support an authorized UE in the discovery of UEs and RAN entities with the required NR RF sensing capabilities for the sensing service.</a:t>
            </a:r>
          </a:p>
          <a:p>
            <a:r>
              <a:rPr lang="en-GB" altLang="zh-CN" sz="1400" dirty="0" smtClean="0"/>
              <a:t>Based </a:t>
            </a:r>
            <a:r>
              <a:rPr lang="en-GB" altLang="zh-CN" sz="1400" dirty="0"/>
              <a:t>on operator’s policy, the 5G system shall enable a trusted 3</a:t>
            </a:r>
            <a:r>
              <a:rPr lang="en-GB" altLang="zh-CN" sz="1400" baseline="30000" dirty="0"/>
              <a:t>rd</a:t>
            </a:r>
            <a:r>
              <a:rPr lang="en-GB" altLang="zh-CN" sz="1400" dirty="0"/>
              <a:t> party to request the activation of the sensing service with specific KPI requirement, as well as deactivation of the same service</a:t>
            </a:r>
            <a:r>
              <a:rPr lang="en-GB" altLang="zh-CN" sz="1400" dirty="0" smtClean="0"/>
              <a:t>.</a:t>
            </a:r>
          </a:p>
          <a:p>
            <a:r>
              <a:rPr lang="en-US" altLang="zh-CN" sz="1400" dirty="0"/>
              <a:t>The 5G system shall allow an authorized UE to discover the precise location of other UEs in proximity that are authorized to provide sensing measurement data from non-RF sensors and sensing results from RF sensors, within a maximum latency</a:t>
            </a:r>
            <a:r>
              <a:rPr lang="en-US" altLang="zh-CN" sz="1400" dirty="0" smtClean="0"/>
              <a:t>.</a:t>
            </a:r>
          </a:p>
          <a:p>
            <a:endParaRPr lang="zh-CN" altLang="zh-CN" sz="1400" dirty="0"/>
          </a:p>
          <a:p>
            <a:endParaRPr lang="en-GB" altLang="zh-CN" sz="1100" dirty="0" smtClean="0"/>
          </a:p>
        </p:txBody>
      </p:sp>
    </p:spTree>
    <p:extLst>
      <p:ext uri="{BB962C8B-B14F-4D97-AF65-F5344CB8AC3E}">
        <p14:creationId xmlns:p14="http://schemas.microsoft.com/office/powerpoint/2010/main" val="4222820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950" y="166816"/>
            <a:ext cx="8655050" cy="1143000"/>
          </a:xfrm>
        </p:spPr>
        <p:txBody>
          <a:bodyPr/>
          <a:lstStyle/>
          <a:p>
            <a:r>
              <a:rPr lang="en-US" altLang="zh-CN" dirty="0" smtClean="0"/>
              <a:t>Potential </a:t>
            </a:r>
            <a:r>
              <a:rPr lang="en-US" altLang="zh-CN" dirty="0" err="1" smtClean="0"/>
              <a:t>QoS</a:t>
            </a:r>
            <a:r>
              <a:rPr lang="en-US" altLang="zh-CN" dirty="0" smtClean="0"/>
              <a:t> Requirements</a:t>
            </a:r>
            <a:endParaRPr lang="zh-CN" altLang="en-US" dirty="0"/>
          </a:p>
        </p:txBody>
      </p:sp>
      <p:sp>
        <p:nvSpPr>
          <p:cNvPr id="3" name="内容占位符 2"/>
          <p:cNvSpPr>
            <a:spLocks noGrp="1"/>
          </p:cNvSpPr>
          <p:nvPr>
            <p:ph idx="1"/>
          </p:nvPr>
        </p:nvSpPr>
        <p:spPr>
          <a:xfrm>
            <a:off x="488950" y="1317365"/>
            <a:ext cx="8388350" cy="4830763"/>
          </a:xfrm>
        </p:spPr>
        <p:txBody>
          <a:bodyPr>
            <a:noAutofit/>
          </a:bodyPr>
          <a:lstStyle/>
          <a:p>
            <a:r>
              <a:rPr lang="en-GB" altLang="zh-CN" sz="2000" dirty="0" smtClean="0"/>
              <a:t>KPIs on </a:t>
            </a:r>
            <a:r>
              <a:rPr lang="en-GB" altLang="zh-CN" sz="2000" dirty="0"/>
              <a:t>sensing qualitative requirements:</a:t>
            </a:r>
            <a:endParaRPr lang="zh-CN" altLang="zh-CN" sz="2000" dirty="0"/>
          </a:p>
          <a:p>
            <a:pPr lvl="1"/>
            <a:r>
              <a:rPr lang="en-GB" altLang="zh-CN" sz="1200" b="1" dirty="0" smtClean="0"/>
              <a:t>S</a:t>
            </a:r>
            <a:r>
              <a:rPr lang="en-US" altLang="zh-CN" sz="1200" b="1" dirty="0" err="1"/>
              <a:t>ensing</a:t>
            </a:r>
            <a:r>
              <a:rPr lang="en-US" altLang="zh-CN" sz="1200" b="1" dirty="0"/>
              <a:t> service area</a:t>
            </a:r>
            <a:r>
              <a:rPr lang="en-US" altLang="zh-CN" sz="1200" dirty="0"/>
              <a:t>: a service area where sensing services would solely rely on infrastructures and sensing technologies that can be assumed to be present anywhere where 5G is present. This includes both indoor and outdoor environments.</a:t>
            </a:r>
            <a:endParaRPr lang="zh-CN" altLang="zh-CN" sz="1200" dirty="0"/>
          </a:p>
          <a:p>
            <a:r>
              <a:rPr lang="en-GB" altLang="zh-CN" sz="2000" dirty="0" smtClean="0"/>
              <a:t>KPIs on </a:t>
            </a:r>
            <a:r>
              <a:rPr lang="en-GB" altLang="zh-CN" sz="2000" dirty="0"/>
              <a:t>sensing quantitative requirements: </a:t>
            </a:r>
            <a:endParaRPr lang="zh-CN" altLang="zh-CN" sz="2000" dirty="0"/>
          </a:p>
          <a:p>
            <a:pPr lvl="1"/>
            <a:r>
              <a:rPr lang="en-GB" altLang="zh-CN" sz="1200" b="1" dirty="0" smtClean="0"/>
              <a:t>Accuracy </a:t>
            </a:r>
            <a:r>
              <a:rPr lang="en-GB" altLang="zh-CN" sz="1200" b="1" dirty="0"/>
              <a:t>of positioning estimate</a:t>
            </a:r>
            <a:r>
              <a:rPr lang="en-GB" altLang="zh-CN" sz="1200" dirty="0"/>
              <a:t> describes the closeness of the measured sensing result (i.e. position) of the target object to its true position value. It can be further derived into a horizontal sensing accuracy – referring to the sensing result error in a 2D reference or horizontal plane, and into a vertical sensing accuracy – referring to the sensing result error on the vertical axis or altitude.</a:t>
            </a:r>
            <a:endParaRPr lang="zh-CN" altLang="zh-CN" sz="1200" dirty="0"/>
          </a:p>
          <a:p>
            <a:pPr lvl="1"/>
            <a:r>
              <a:rPr lang="en-GB" altLang="zh-CN" sz="1200" b="1" dirty="0" smtClean="0"/>
              <a:t>Accuracy </a:t>
            </a:r>
            <a:r>
              <a:rPr lang="en-GB" altLang="zh-CN" sz="1200" b="1" dirty="0"/>
              <a:t>of velocity estimate</a:t>
            </a:r>
            <a:r>
              <a:rPr lang="en-GB" altLang="zh-CN" sz="1200" dirty="0"/>
              <a:t> describes the closeness of the measured sensing result (i.e. velocity) of the target object’s velocity to its true velocity.</a:t>
            </a:r>
            <a:endParaRPr lang="zh-CN" altLang="zh-CN" sz="1200" dirty="0"/>
          </a:p>
          <a:p>
            <a:pPr lvl="1"/>
            <a:r>
              <a:rPr lang="en-GB" altLang="zh-CN" sz="1200" b="1" dirty="0" smtClean="0"/>
              <a:t>Confidence </a:t>
            </a:r>
            <a:r>
              <a:rPr lang="en-GB" altLang="zh-CN" sz="1200" b="1" dirty="0"/>
              <a:t>level</a:t>
            </a:r>
            <a:r>
              <a:rPr lang="en-GB" altLang="zh-CN" sz="1200" dirty="0"/>
              <a:t> describes the percentage of all the possible measured sensing results that can be expected to include the true sensing result considering the accuracy.</a:t>
            </a:r>
            <a:endParaRPr lang="zh-CN" altLang="zh-CN" sz="1200" dirty="0"/>
          </a:p>
          <a:p>
            <a:pPr lvl="1"/>
            <a:r>
              <a:rPr lang="en-GB" altLang="zh-CN" sz="1200" b="1" dirty="0" smtClean="0"/>
              <a:t>Sensing</a:t>
            </a:r>
            <a:r>
              <a:rPr lang="en-GB" altLang="zh-CN" sz="1200" dirty="0" smtClean="0"/>
              <a:t> </a:t>
            </a:r>
            <a:r>
              <a:rPr lang="en-GB" altLang="zh-CN" sz="1200" b="1" dirty="0"/>
              <a:t>Resolution</a:t>
            </a:r>
            <a:r>
              <a:rPr lang="en-GB" altLang="zh-CN" sz="1200" dirty="0"/>
              <a:t> describes the difference of the measured magnitude of two target objects, which is the magnitude needed to distinguish the two target objects.</a:t>
            </a:r>
            <a:endParaRPr lang="zh-CN" altLang="zh-CN" sz="1200" dirty="0"/>
          </a:p>
          <a:p>
            <a:pPr lvl="1"/>
            <a:r>
              <a:rPr lang="en-US" altLang="zh-CN" sz="1200" b="1" dirty="0" smtClean="0"/>
              <a:t>Range </a:t>
            </a:r>
            <a:r>
              <a:rPr lang="en-US" altLang="zh-CN" sz="1200" b="1" dirty="0"/>
              <a:t>resolution</a:t>
            </a:r>
            <a:r>
              <a:rPr lang="en-US" altLang="zh-CN" sz="1200" dirty="0"/>
              <a:t> denotes the minimum difference in distance between target objects to have a measurably different range.</a:t>
            </a:r>
            <a:endParaRPr lang="zh-CN" altLang="zh-CN" sz="1200" dirty="0"/>
          </a:p>
          <a:p>
            <a:pPr lvl="1"/>
            <a:r>
              <a:rPr lang="en-US" altLang="zh-CN" sz="1200" b="1" dirty="0" smtClean="0"/>
              <a:t>Velocity </a:t>
            </a:r>
            <a:r>
              <a:rPr lang="en-US" altLang="zh-CN" sz="1200" b="1" dirty="0"/>
              <a:t>resolution</a:t>
            </a:r>
            <a:r>
              <a:rPr lang="en-US" altLang="zh-CN" sz="1200" dirty="0"/>
              <a:t> denotes the minimum difference in velocity between target objects to have a measurably different velocity.</a:t>
            </a:r>
            <a:endParaRPr lang="zh-CN" altLang="zh-CN" sz="1200" dirty="0"/>
          </a:p>
          <a:p>
            <a:endParaRPr lang="zh-CN" altLang="zh-CN" sz="1100" dirty="0"/>
          </a:p>
          <a:p>
            <a:endParaRPr lang="en-GB" altLang="zh-CN" sz="1000" dirty="0" smtClean="0"/>
          </a:p>
        </p:txBody>
      </p:sp>
    </p:spTree>
    <p:extLst>
      <p:ext uri="{BB962C8B-B14F-4D97-AF65-F5344CB8AC3E}">
        <p14:creationId xmlns:p14="http://schemas.microsoft.com/office/powerpoint/2010/main" val="3932504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88950" y="166816"/>
            <a:ext cx="8655050" cy="1143000"/>
          </a:xfrm>
        </p:spPr>
        <p:txBody>
          <a:bodyPr/>
          <a:lstStyle/>
          <a:p>
            <a:r>
              <a:rPr lang="en-US" altLang="zh-CN" dirty="0" smtClean="0"/>
              <a:t>Potential Architecture Impacts</a:t>
            </a:r>
            <a:endParaRPr lang="zh-CN" altLang="en-US" dirty="0"/>
          </a:p>
        </p:txBody>
      </p:sp>
      <p:sp>
        <p:nvSpPr>
          <p:cNvPr id="5" name="矩形 4"/>
          <p:cNvSpPr/>
          <p:nvPr/>
        </p:nvSpPr>
        <p:spPr bwMode="auto">
          <a:xfrm>
            <a:off x="2581326" y="1223525"/>
            <a:ext cx="1421027" cy="667265"/>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smtClean="0">
                <a:ln>
                  <a:noFill/>
                </a:ln>
                <a:solidFill>
                  <a:schemeClr val="tx1"/>
                </a:solidFill>
                <a:effectLst/>
                <a:latin typeface="Arial" charset="0"/>
              </a:rPr>
              <a:t>3</a:t>
            </a:r>
            <a:r>
              <a:rPr kumimoji="0" lang="en-US" altLang="zh-CN" sz="2000" b="0" i="0" u="none" strike="noStrike" cap="none" normalizeH="0" baseline="30000" dirty="0" smtClean="0">
                <a:ln>
                  <a:noFill/>
                </a:ln>
                <a:solidFill>
                  <a:schemeClr val="tx1"/>
                </a:solidFill>
                <a:effectLst/>
                <a:latin typeface="Arial" charset="0"/>
              </a:rPr>
              <a:t>rd</a:t>
            </a:r>
            <a:r>
              <a:rPr kumimoji="0" lang="en-US" altLang="zh-CN" sz="2000" b="0" i="0" u="none" strike="noStrike" cap="none" normalizeH="0" baseline="0" dirty="0" smtClean="0">
                <a:ln>
                  <a:noFill/>
                </a:ln>
                <a:solidFill>
                  <a:schemeClr val="tx1"/>
                </a:solidFill>
                <a:effectLst/>
                <a:latin typeface="Arial" charset="0"/>
              </a:rPr>
              <a:t> Party App</a:t>
            </a:r>
            <a:endParaRPr kumimoji="0" lang="zh-CN" altLang="en-US" sz="1000" b="0" i="0" u="none" strike="noStrike" cap="none" normalizeH="0" baseline="0" dirty="0" smtClean="0">
              <a:ln>
                <a:noFill/>
              </a:ln>
              <a:solidFill>
                <a:schemeClr val="tx1"/>
              </a:solidFill>
              <a:effectLst/>
              <a:latin typeface="Arial" charset="0"/>
            </a:endParaRPr>
          </a:p>
        </p:txBody>
      </p:sp>
      <p:sp>
        <p:nvSpPr>
          <p:cNvPr id="6" name="矩形 5"/>
          <p:cNvSpPr/>
          <p:nvPr/>
        </p:nvSpPr>
        <p:spPr bwMode="auto">
          <a:xfrm>
            <a:off x="2581325" y="2403595"/>
            <a:ext cx="1421027" cy="667265"/>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2000" dirty="0" smtClean="0">
                <a:latin typeface="Arial" charset="0"/>
              </a:rPr>
              <a:t>5GC NF</a:t>
            </a:r>
            <a:endParaRPr kumimoji="0" lang="zh-CN" altLang="en-US" sz="1000" b="0" i="0" u="none" strike="noStrike" cap="none" normalizeH="0" baseline="0" dirty="0" smtClean="0">
              <a:ln>
                <a:noFill/>
              </a:ln>
              <a:solidFill>
                <a:schemeClr val="tx1"/>
              </a:solidFill>
              <a:effectLst/>
              <a:latin typeface="Arial" charset="0"/>
            </a:endParaRPr>
          </a:p>
        </p:txBody>
      </p:sp>
      <p:sp>
        <p:nvSpPr>
          <p:cNvPr id="7" name="矩形 6"/>
          <p:cNvSpPr/>
          <p:nvPr/>
        </p:nvSpPr>
        <p:spPr bwMode="auto">
          <a:xfrm>
            <a:off x="1160299" y="3855515"/>
            <a:ext cx="852618" cy="472646"/>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2000" dirty="0" smtClean="0">
                <a:latin typeface="Arial" charset="0"/>
              </a:rPr>
              <a:t>gNB1</a:t>
            </a:r>
            <a:endParaRPr kumimoji="0" lang="zh-CN" altLang="en-US" sz="1000" b="0" i="0" u="none" strike="noStrike" cap="none" normalizeH="0" baseline="0" dirty="0" smtClean="0">
              <a:ln>
                <a:noFill/>
              </a:ln>
              <a:solidFill>
                <a:schemeClr val="tx1"/>
              </a:solidFill>
              <a:effectLst/>
              <a:latin typeface="Arial" charset="0"/>
            </a:endParaRPr>
          </a:p>
        </p:txBody>
      </p:sp>
      <p:sp>
        <p:nvSpPr>
          <p:cNvPr id="8" name="矩形 7"/>
          <p:cNvSpPr/>
          <p:nvPr/>
        </p:nvSpPr>
        <p:spPr bwMode="auto">
          <a:xfrm>
            <a:off x="4533900" y="3855514"/>
            <a:ext cx="889479" cy="472647"/>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2000" dirty="0" smtClean="0">
                <a:latin typeface="Arial" charset="0"/>
              </a:rPr>
              <a:t>UE2</a:t>
            </a:r>
            <a:endParaRPr kumimoji="0" lang="zh-CN" altLang="en-US" sz="1000" b="0" i="0" u="none" strike="noStrike" cap="none" normalizeH="0" baseline="0" dirty="0" smtClean="0">
              <a:ln>
                <a:noFill/>
              </a:ln>
              <a:solidFill>
                <a:schemeClr val="tx1"/>
              </a:solidFill>
              <a:effectLst/>
              <a:latin typeface="Arial" charset="0"/>
            </a:endParaRPr>
          </a:p>
        </p:txBody>
      </p:sp>
      <p:cxnSp>
        <p:nvCxnSpPr>
          <p:cNvPr id="10" name="直接连接符 9"/>
          <p:cNvCxnSpPr>
            <a:stCxn id="5" idx="2"/>
            <a:endCxn id="6" idx="0"/>
          </p:cNvCxnSpPr>
          <p:nvPr/>
        </p:nvCxnSpPr>
        <p:spPr bwMode="auto">
          <a:xfrm flipH="1">
            <a:off x="3291839" y="1890790"/>
            <a:ext cx="1" cy="51280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 name="文本框 10"/>
          <p:cNvSpPr txBox="1"/>
          <p:nvPr/>
        </p:nvSpPr>
        <p:spPr>
          <a:xfrm>
            <a:off x="3322730" y="1993303"/>
            <a:ext cx="679622" cy="307777"/>
          </a:xfrm>
          <a:prstGeom prst="rect">
            <a:avLst/>
          </a:prstGeom>
          <a:noFill/>
        </p:spPr>
        <p:txBody>
          <a:bodyPr wrap="square" rtlCol="0">
            <a:spAutoFit/>
          </a:bodyPr>
          <a:lstStyle/>
          <a:p>
            <a:r>
              <a:rPr lang="en-US" altLang="zh-CN" sz="1400" dirty="0" smtClean="0"/>
              <a:t>API</a:t>
            </a:r>
            <a:endParaRPr lang="zh-CN" altLang="en-US" sz="1400" dirty="0"/>
          </a:p>
        </p:txBody>
      </p:sp>
      <p:sp>
        <p:nvSpPr>
          <p:cNvPr id="16" name="文本框 15"/>
          <p:cNvSpPr txBox="1"/>
          <p:nvPr/>
        </p:nvSpPr>
        <p:spPr>
          <a:xfrm>
            <a:off x="2133600" y="3286541"/>
            <a:ext cx="2512239" cy="307777"/>
          </a:xfrm>
          <a:prstGeom prst="rect">
            <a:avLst/>
          </a:prstGeom>
          <a:noFill/>
        </p:spPr>
        <p:txBody>
          <a:bodyPr wrap="square" rtlCol="0">
            <a:spAutoFit/>
          </a:bodyPr>
          <a:lstStyle/>
          <a:p>
            <a:r>
              <a:rPr lang="en-US" altLang="zh-CN" sz="1400" dirty="0" smtClean="0"/>
              <a:t>Sensing measurement data</a:t>
            </a:r>
            <a:endParaRPr lang="zh-CN" altLang="en-US" sz="1400" dirty="0"/>
          </a:p>
        </p:txBody>
      </p:sp>
      <p:sp>
        <p:nvSpPr>
          <p:cNvPr id="18" name="椭圆 17"/>
          <p:cNvSpPr/>
          <p:nvPr/>
        </p:nvSpPr>
        <p:spPr bwMode="auto">
          <a:xfrm>
            <a:off x="2468255" y="5077401"/>
            <a:ext cx="1524000" cy="749141"/>
          </a:xfrm>
          <a:prstGeom prst="ellipse">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9" name="椭圆 18"/>
          <p:cNvSpPr/>
          <p:nvPr/>
        </p:nvSpPr>
        <p:spPr bwMode="auto">
          <a:xfrm>
            <a:off x="2841635" y="5137538"/>
            <a:ext cx="845820" cy="43434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altLang="zh-CN" sz="1000" b="1" i="0" u="none" strike="noStrike" cap="none" normalizeH="0" baseline="0" dirty="0" smtClean="0">
                <a:ln>
                  <a:noFill/>
                </a:ln>
                <a:solidFill>
                  <a:schemeClr val="tx1"/>
                </a:solidFill>
                <a:effectLst/>
                <a:latin typeface="Arial" charset="0"/>
              </a:rPr>
              <a:t>Object</a:t>
            </a:r>
            <a:endParaRPr kumimoji="0" lang="zh-CN" altLang="en-US" sz="1000" b="1" i="0" u="none" strike="noStrike" cap="none" normalizeH="0" baseline="0" dirty="0" smtClean="0">
              <a:ln>
                <a:noFill/>
              </a:ln>
              <a:solidFill>
                <a:schemeClr val="tx1"/>
              </a:solidFill>
              <a:effectLst/>
              <a:latin typeface="Arial" charset="0"/>
            </a:endParaRPr>
          </a:p>
        </p:txBody>
      </p:sp>
      <p:sp>
        <p:nvSpPr>
          <p:cNvPr id="20" name="文本框 19"/>
          <p:cNvSpPr txBox="1"/>
          <p:nvPr/>
        </p:nvSpPr>
        <p:spPr>
          <a:xfrm>
            <a:off x="2780675" y="5518538"/>
            <a:ext cx="982980" cy="246221"/>
          </a:xfrm>
          <a:prstGeom prst="rect">
            <a:avLst/>
          </a:prstGeom>
          <a:noFill/>
        </p:spPr>
        <p:txBody>
          <a:bodyPr wrap="square" rtlCol="0">
            <a:spAutoFit/>
          </a:bodyPr>
          <a:lstStyle/>
          <a:p>
            <a:r>
              <a:rPr lang="en-US" altLang="zh-CN" b="1" dirty="0" smtClean="0"/>
              <a:t>Environment</a:t>
            </a:r>
            <a:endParaRPr lang="zh-CN" altLang="en-US" b="1" dirty="0"/>
          </a:p>
        </p:txBody>
      </p:sp>
      <p:sp>
        <p:nvSpPr>
          <p:cNvPr id="21" name="闪电形 20"/>
          <p:cNvSpPr/>
          <p:nvPr/>
        </p:nvSpPr>
        <p:spPr bwMode="auto">
          <a:xfrm>
            <a:off x="1618124" y="4617711"/>
            <a:ext cx="531539" cy="356914"/>
          </a:xfrm>
          <a:prstGeom prst="lightningBol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5" name="闪电形 24"/>
          <p:cNvSpPr/>
          <p:nvPr/>
        </p:nvSpPr>
        <p:spPr bwMode="auto">
          <a:xfrm flipH="1">
            <a:off x="4486523" y="4625294"/>
            <a:ext cx="452684" cy="356914"/>
          </a:xfrm>
          <a:prstGeom prst="lightningBol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6" name="文本框 25"/>
          <p:cNvSpPr txBox="1"/>
          <p:nvPr/>
        </p:nvSpPr>
        <p:spPr>
          <a:xfrm>
            <a:off x="5825385" y="3813715"/>
            <a:ext cx="3246745" cy="1938992"/>
          </a:xfrm>
          <a:prstGeom prst="rect">
            <a:avLst/>
          </a:prstGeom>
          <a:noFill/>
        </p:spPr>
        <p:txBody>
          <a:bodyPr wrap="square" rtlCol="0">
            <a:spAutoFit/>
          </a:bodyPr>
          <a:lstStyle/>
          <a:p>
            <a:r>
              <a:rPr lang="en-US" altLang="zh-CN" b="1" dirty="0" smtClean="0"/>
              <a:t>NOTE:</a:t>
            </a:r>
            <a:r>
              <a:rPr lang="en-US" altLang="zh-CN" dirty="0" smtClean="0"/>
              <a:t> </a:t>
            </a:r>
          </a:p>
          <a:p>
            <a:pPr marL="228600" indent="-228600">
              <a:buAutoNum type="arabicPeriod"/>
            </a:pPr>
            <a:r>
              <a:rPr lang="en-US" altLang="zh-CN" dirty="0" smtClean="0"/>
              <a:t>The above architecture is derived based on existing requirements defined in TR </a:t>
            </a:r>
            <a:r>
              <a:rPr lang="en-US" altLang="zh-CN" dirty="0" smtClean="0"/>
              <a:t>22.837 </a:t>
            </a:r>
            <a:r>
              <a:rPr lang="en-US" altLang="zh-CN" dirty="0" smtClean="0"/>
              <a:t>v0.3.0, more updates may be needed with the progress of the SA1 work</a:t>
            </a:r>
          </a:p>
          <a:p>
            <a:pPr marL="228600" indent="-228600">
              <a:buAutoNum type="arabicPeriod"/>
            </a:pPr>
            <a:r>
              <a:rPr lang="en-US" altLang="zh-CN" dirty="0" smtClean="0"/>
              <a:t>5GC NF in the figure </a:t>
            </a:r>
            <a:r>
              <a:rPr lang="en-US" altLang="zh-CN" dirty="0"/>
              <a:t>performs sensing </a:t>
            </a:r>
            <a:r>
              <a:rPr lang="en-US" altLang="zh-CN" dirty="0" smtClean="0"/>
              <a:t>measurement data processing, which can be a new NF or an existing </a:t>
            </a:r>
            <a:r>
              <a:rPr lang="en-US" altLang="zh-CN" dirty="0" smtClean="0"/>
              <a:t>NF</a:t>
            </a:r>
          </a:p>
          <a:p>
            <a:pPr marL="228600" indent="-228600">
              <a:buAutoNum type="arabicPeriod"/>
            </a:pPr>
            <a:r>
              <a:rPr lang="en-US" altLang="zh-CN" dirty="0" smtClean="0"/>
              <a:t>Not all </a:t>
            </a:r>
            <a:r>
              <a:rPr lang="en-US" altLang="zh-CN" dirty="0" err="1" smtClean="0"/>
              <a:t>gNB</a:t>
            </a:r>
            <a:r>
              <a:rPr lang="en-US" altLang="zh-CN" dirty="0" smtClean="0"/>
              <a:t> or UE participating in sensing have to establish a connection with the 5GC NF performing sensing measurement data processing for providing sensing measurement data</a:t>
            </a:r>
            <a:endParaRPr lang="zh-CN" altLang="en-US" dirty="0"/>
          </a:p>
        </p:txBody>
      </p:sp>
      <p:sp>
        <p:nvSpPr>
          <p:cNvPr id="23" name="矩形 22"/>
          <p:cNvSpPr/>
          <p:nvPr/>
        </p:nvSpPr>
        <p:spPr bwMode="auto">
          <a:xfrm>
            <a:off x="3402434" y="3855514"/>
            <a:ext cx="889479" cy="472647"/>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2000" dirty="0" smtClean="0">
                <a:latin typeface="Arial" charset="0"/>
              </a:rPr>
              <a:t>UE1</a:t>
            </a:r>
            <a:endParaRPr kumimoji="0" lang="zh-CN" altLang="en-US" sz="1000" b="0" i="0" u="none" strike="noStrike" cap="none" normalizeH="0" baseline="0" dirty="0" smtClean="0">
              <a:ln>
                <a:noFill/>
              </a:ln>
              <a:solidFill>
                <a:schemeClr val="tx1"/>
              </a:solidFill>
              <a:effectLst/>
              <a:latin typeface="Arial" charset="0"/>
            </a:endParaRPr>
          </a:p>
        </p:txBody>
      </p:sp>
      <p:sp>
        <p:nvSpPr>
          <p:cNvPr id="24" name="矩形 23"/>
          <p:cNvSpPr/>
          <p:nvPr/>
        </p:nvSpPr>
        <p:spPr bwMode="auto">
          <a:xfrm>
            <a:off x="2280741" y="3853767"/>
            <a:ext cx="852618" cy="472646"/>
          </a:xfrm>
          <a:prstGeom prst="rect">
            <a:avLst/>
          </a:prstGeom>
          <a:solidFill>
            <a:srgbClr val="00B0F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ltLang="zh-CN" sz="2000" dirty="0" smtClean="0">
                <a:latin typeface="Arial" charset="0"/>
              </a:rPr>
              <a:t>gNB2</a:t>
            </a:r>
            <a:endParaRPr kumimoji="0" lang="zh-CN" altLang="en-US" sz="1000" b="0" i="0" u="none" strike="noStrike" cap="none" normalizeH="0" baseline="0" dirty="0" smtClean="0">
              <a:ln>
                <a:noFill/>
              </a:ln>
              <a:solidFill>
                <a:schemeClr val="tx1"/>
              </a:solidFill>
              <a:effectLst/>
              <a:latin typeface="Arial" charset="0"/>
            </a:endParaRPr>
          </a:p>
        </p:txBody>
      </p:sp>
      <p:sp>
        <p:nvSpPr>
          <p:cNvPr id="27" name="闪电形 26"/>
          <p:cNvSpPr/>
          <p:nvPr/>
        </p:nvSpPr>
        <p:spPr bwMode="auto">
          <a:xfrm flipH="1">
            <a:off x="3581155" y="4604754"/>
            <a:ext cx="452684" cy="356914"/>
          </a:xfrm>
          <a:prstGeom prst="lightningBol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28" name="闪电形 27"/>
          <p:cNvSpPr/>
          <p:nvPr/>
        </p:nvSpPr>
        <p:spPr bwMode="auto">
          <a:xfrm>
            <a:off x="2477310" y="4604754"/>
            <a:ext cx="531539" cy="356914"/>
          </a:xfrm>
          <a:prstGeom prst="lightningBol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cxnSp>
        <p:nvCxnSpPr>
          <p:cNvPr id="29" name="直接连接符 28"/>
          <p:cNvCxnSpPr>
            <a:stCxn id="6" idx="2"/>
            <a:endCxn id="24" idx="0"/>
          </p:cNvCxnSpPr>
          <p:nvPr/>
        </p:nvCxnSpPr>
        <p:spPr bwMode="auto">
          <a:xfrm flipH="1">
            <a:off x="2707050" y="3070860"/>
            <a:ext cx="584789" cy="78290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0" name="直接连接符 29"/>
          <p:cNvCxnSpPr>
            <a:stCxn id="6" idx="2"/>
            <a:endCxn id="23" idx="0"/>
          </p:cNvCxnSpPr>
          <p:nvPr/>
        </p:nvCxnSpPr>
        <p:spPr bwMode="auto">
          <a:xfrm>
            <a:off x="3291839" y="3070860"/>
            <a:ext cx="555335" cy="78465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3" name="椭圆 32"/>
          <p:cNvSpPr/>
          <p:nvPr/>
        </p:nvSpPr>
        <p:spPr bwMode="auto">
          <a:xfrm>
            <a:off x="2133600" y="3291840"/>
            <a:ext cx="2255520" cy="297180"/>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072173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Current Status in SA/RAN</a:t>
            </a:r>
            <a:endParaRPr lang="zh-CN" altLang="en-US" dirty="0"/>
          </a:p>
        </p:txBody>
      </p:sp>
      <p:sp>
        <p:nvSpPr>
          <p:cNvPr id="3" name="内容占位符 2"/>
          <p:cNvSpPr>
            <a:spLocks noGrp="1"/>
          </p:cNvSpPr>
          <p:nvPr>
            <p:ph idx="1"/>
          </p:nvPr>
        </p:nvSpPr>
        <p:spPr>
          <a:xfrm>
            <a:off x="430116" y="1539787"/>
            <a:ext cx="8388350" cy="4830763"/>
          </a:xfrm>
        </p:spPr>
        <p:txBody>
          <a:bodyPr>
            <a:noAutofit/>
          </a:bodyPr>
          <a:lstStyle/>
          <a:p>
            <a:r>
              <a:rPr lang="en-US" altLang="zh-CN" sz="2000" dirty="0" smtClean="0"/>
              <a:t>SA1</a:t>
            </a:r>
            <a:endParaRPr lang="en-GB" altLang="zh-CN" sz="2000" dirty="0" smtClean="0"/>
          </a:p>
          <a:p>
            <a:pPr lvl="1"/>
            <a:r>
              <a:rPr lang="en-US" altLang="zh-CN" sz="2000" dirty="0"/>
              <a:t>SID </a:t>
            </a:r>
            <a:r>
              <a:rPr lang="en-US" altLang="zh-CN" sz="2000" dirty="0" err="1"/>
              <a:t>FS_Sensing</a:t>
            </a:r>
            <a:r>
              <a:rPr lang="en-US" altLang="zh-CN" sz="2000" dirty="0"/>
              <a:t> created (SP-220717), expected to be completed @ </a:t>
            </a:r>
            <a:r>
              <a:rPr lang="en-GB" altLang="zh-CN" sz="2000" dirty="0"/>
              <a:t>TSG#100 (</a:t>
            </a:r>
            <a:r>
              <a:rPr lang="en-GB" altLang="zh-CN" sz="2000" dirty="0">
                <a:solidFill>
                  <a:srgbClr val="FF0000"/>
                </a:solidFill>
              </a:rPr>
              <a:t>Jun 2023</a:t>
            </a:r>
            <a:r>
              <a:rPr lang="en-GB" altLang="zh-CN" sz="2000" dirty="0"/>
              <a:t>)</a:t>
            </a:r>
          </a:p>
          <a:p>
            <a:pPr lvl="1"/>
            <a:r>
              <a:rPr lang="en-GB" altLang="zh-CN" sz="2000" dirty="0"/>
              <a:t>Work/Study Item Completion: </a:t>
            </a:r>
            <a:r>
              <a:rPr lang="en-GB" altLang="zh-CN" sz="2000" dirty="0">
                <a:solidFill>
                  <a:srgbClr val="FF0000"/>
                </a:solidFill>
              </a:rPr>
              <a:t>65% </a:t>
            </a:r>
            <a:r>
              <a:rPr lang="zh-CN" altLang="en-US" sz="2000" dirty="0"/>
              <a:t>（</a:t>
            </a:r>
            <a:r>
              <a:rPr lang="en-US" altLang="zh-CN" sz="2000" dirty="0"/>
              <a:t>S1-223664</a:t>
            </a:r>
            <a:r>
              <a:rPr lang="zh-CN" altLang="en-US" sz="2000" dirty="0"/>
              <a:t>）</a:t>
            </a:r>
            <a:endParaRPr lang="en-GB" altLang="zh-CN" sz="2000" dirty="0"/>
          </a:p>
          <a:p>
            <a:pPr lvl="1"/>
            <a:r>
              <a:rPr lang="en-US" altLang="zh-CN" sz="2000" dirty="0"/>
              <a:t>Definitions, 16 use cases, considerations on  confidentiality and integrity, and </a:t>
            </a:r>
            <a:r>
              <a:rPr lang="en-GB" altLang="zh-CN" sz="2000" dirty="0"/>
              <a:t>Consolidated potential KPIs of sensing results </a:t>
            </a:r>
            <a:r>
              <a:rPr lang="en-US" altLang="zh-CN" sz="2000" dirty="0"/>
              <a:t>defined</a:t>
            </a:r>
          </a:p>
          <a:p>
            <a:pPr lvl="2"/>
            <a:endParaRPr lang="zh-CN" altLang="zh-CN" sz="1600" dirty="0"/>
          </a:p>
          <a:p>
            <a:r>
              <a:rPr lang="en-GB" altLang="zh-CN" sz="2000" dirty="0" smtClean="0"/>
              <a:t>RAN WGs</a:t>
            </a:r>
          </a:p>
          <a:p>
            <a:pPr lvl="1"/>
            <a:r>
              <a:rPr lang="en-US" altLang="zh-CN" sz="2000" dirty="0"/>
              <a:t>Discussion papers have been submitted by multiple </a:t>
            </a:r>
            <a:r>
              <a:rPr lang="en-US" altLang="zh-CN" sz="2000" dirty="0" smtClean="0"/>
              <a:t>companies</a:t>
            </a:r>
            <a:r>
              <a:rPr lang="zh-CN" altLang="en-US" sz="2000" dirty="0" smtClean="0"/>
              <a:t>；</a:t>
            </a:r>
            <a:r>
              <a:rPr lang="en-US" altLang="zh-CN" sz="2000" dirty="0" smtClean="0"/>
              <a:t> </a:t>
            </a:r>
            <a:r>
              <a:rPr lang="en-US" altLang="zh-CN" sz="2000" dirty="0"/>
              <a:t>however, no official discussion has ever </a:t>
            </a:r>
            <a:r>
              <a:rPr lang="en-US" altLang="zh-CN" sz="2000" dirty="0" smtClean="0"/>
              <a:t>happened</a:t>
            </a:r>
            <a:endParaRPr lang="en-GB" altLang="zh-CN" sz="2000" dirty="0" smtClean="0"/>
          </a:p>
          <a:p>
            <a:endParaRPr lang="zh-CN" altLang="en-US" sz="2000" dirty="0"/>
          </a:p>
        </p:txBody>
      </p:sp>
    </p:spTree>
    <p:extLst>
      <p:ext uri="{BB962C8B-B14F-4D97-AF65-F5344CB8AC3E}">
        <p14:creationId xmlns:p14="http://schemas.microsoft.com/office/powerpoint/2010/main" val="4276449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Potential SA2 Impacts</a:t>
            </a:r>
            <a:endParaRPr lang="zh-CN" altLang="en-US" dirty="0"/>
          </a:p>
        </p:txBody>
      </p:sp>
      <p:sp>
        <p:nvSpPr>
          <p:cNvPr id="3" name="内容占位符 2"/>
          <p:cNvSpPr>
            <a:spLocks noGrp="1"/>
          </p:cNvSpPr>
          <p:nvPr>
            <p:ph idx="1"/>
          </p:nvPr>
        </p:nvSpPr>
        <p:spPr>
          <a:xfrm>
            <a:off x="700212" y="1233996"/>
            <a:ext cx="7886700" cy="5335479"/>
          </a:xfrm>
        </p:spPr>
        <p:txBody>
          <a:bodyPr>
            <a:noAutofit/>
          </a:bodyPr>
          <a:lstStyle/>
          <a:p>
            <a:r>
              <a:rPr lang="en-US" altLang="zh-CN" sz="1800" dirty="0" smtClean="0"/>
              <a:t>Overall architecture reference model</a:t>
            </a:r>
          </a:p>
          <a:p>
            <a:r>
              <a:rPr lang="en-US" altLang="zh-CN" sz="1800" dirty="0"/>
              <a:t>Sensing Transmitter/Sensing receiver and group management</a:t>
            </a:r>
          </a:p>
          <a:p>
            <a:r>
              <a:rPr lang="en-GB" altLang="zh-CN" sz="1800" dirty="0" smtClean="0"/>
              <a:t>Service authorization and policy/parameter provisioning </a:t>
            </a:r>
            <a:r>
              <a:rPr lang="en-GB" altLang="zh-CN" sz="1800" dirty="0"/>
              <a:t>for a UE or a </a:t>
            </a:r>
            <a:r>
              <a:rPr lang="en-GB" altLang="zh-CN" sz="1800" dirty="0" err="1" smtClean="0"/>
              <a:t>gNB</a:t>
            </a:r>
            <a:endParaRPr lang="en-GB" altLang="zh-CN" sz="1800" dirty="0" smtClean="0"/>
          </a:p>
          <a:p>
            <a:r>
              <a:rPr lang="en-US" altLang="zh-CN" sz="1800" dirty="0" smtClean="0"/>
              <a:t>Sensing Transmitter/Sensing receiver device </a:t>
            </a:r>
            <a:r>
              <a:rPr lang="en-US" altLang="zh-CN" sz="1800" dirty="0"/>
              <a:t>discovery and </a:t>
            </a:r>
            <a:r>
              <a:rPr lang="en-US" altLang="zh-CN" sz="1800" dirty="0" smtClean="0"/>
              <a:t>selection</a:t>
            </a:r>
          </a:p>
          <a:p>
            <a:r>
              <a:rPr lang="en-GB" altLang="zh-CN" sz="1800" dirty="0" smtClean="0"/>
              <a:t>Sensing service operation procedures</a:t>
            </a:r>
          </a:p>
          <a:p>
            <a:pPr lvl="1"/>
            <a:r>
              <a:rPr lang="en-GB" altLang="zh-CN" sz="1400" dirty="0" smtClean="0"/>
              <a:t>Coordination </a:t>
            </a:r>
            <a:r>
              <a:rPr lang="en-GB" altLang="zh-CN" sz="1400" dirty="0"/>
              <a:t>between </a:t>
            </a:r>
            <a:r>
              <a:rPr lang="en-US" altLang="zh-CN" sz="1400" dirty="0"/>
              <a:t>Sensing </a:t>
            </a:r>
            <a:r>
              <a:rPr lang="en-US" altLang="zh-CN" sz="1400" dirty="0" smtClean="0"/>
              <a:t>Transmitter(s) and Sensing receiver(s) </a:t>
            </a:r>
          </a:p>
          <a:p>
            <a:pPr lvl="1"/>
            <a:r>
              <a:rPr lang="en-US" altLang="zh-CN" sz="1400" dirty="0" smtClean="0"/>
              <a:t>Sensing measurement data collection and transmission to the 5GC by the </a:t>
            </a:r>
            <a:r>
              <a:rPr lang="en-US" altLang="zh-CN" sz="1400" dirty="0" err="1" smtClean="0"/>
              <a:t>gNB</a:t>
            </a:r>
            <a:r>
              <a:rPr lang="en-US" altLang="zh-CN" sz="1400" dirty="0" smtClean="0"/>
              <a:t> or the UE or both</a:t>
            </a:r>
          </a:p>
          <a:p>
            <a:pPr lvl="1"/>
            <a:r>
              <a:rPr lang="en-US" altLang="zh-CN" sz="1400" dirty="0"/>
              <a:t>Sensing measurement </a:t>
            </a:r>
            <a:r>
              <a:rPr lang="en-US" altLang="zh-CN" sz="1400" dirty="0" smtClean="0"/>
              <a:t>data processing </a:t>
            </a:r>
          </a:p>
          <a:p>
            <a:r>
              <a:rPr lang="en-GB" altLang="zh-CN" sz="1800" dirty="0"/>
              <a:t>Sensing </a:t>
            </a:r>
            <a:r>
              <a:rPr lang="en-GB" altLang="zh-CN" sz="1800" dirty="0" smtClean="0"/>
              <a:t>service activation/deactivation and result reporting to the 3</a:t>
            </a:r>
            <a:r>
              <a:rPr lang="en-GB" altLang="zh-CN" sz="1800" baseline="30000" dirty="0" smtClean="0"/>
              <a:t>rd</a:t>
            </a:r>
            <a:r>
              <a:rPr lang="en-GB" altLang="zh-CN" sz="1800" dirty="0" smtClean="0"/>
              <a:t> party application and to the UE</a:t>
            </a:r>
          </a:p>
          <a:p>
            <a:r>
              <a:rPr lang="en-GB" altLang="zh-CN" sz="1800" dirty="0" err="1" smtClean="0"/>
              <a:t>QoS</a:t>
            </a:r>
            <a:r>
              <a:rPr lang="en-GB" altLang="zh-CN" sz="1800" dirty="0" smtClean="0"/>
              <a:t> mechanism and </a:t>
            </a:r>
            <a:r>
              <a:rPr lang="en-GB" altLang="zh-CN" sz="1800" dirty="0" err="1" smtClean="0"/>
              <a:t>QoS</a:t>
            </a:r>
            <a:r>
              <a:rPr lang="en-GB" altLang="zh-CN" sz="1800" dirty="0" smtClean="0"/>
              <a:t> handling</a:t>
            </a:r>
          </a:p>
          <a:p>
            <a:r>
              <a:rPr lang="en-GB" altLang="zh-CN" sz="1800" dirty="0" smtClean="0"/>
              <a:t>Sensing service continuity</a:t>
            </a:r>
          </a:p>
          <a:p>
            <a:r>
              <a:rPr lang="en-GB" altLang="zh-CN" sz="1800" dirty="0" smtClean="0"/>
              <a:t>Power saving considerations</a:t>
            </a:r>
            <a:endParaRPr lang="en-US" altLang="zh-CN" sz="1800" dirty="0"/>
          </a:p>
          <a:p>
            <a:r>
              <a:rPr lang="en-GB" altLang="zh-CN" sz="1800" dirty="0"/>
              <a:t>Architectural implications to NG-RAN will be coordinated with RAN WGs</a:t>
            </a:r>
          </a:p>
          <a:p>
            <a:r>
              <a:rPr lang="en-GB" altLang="zh-CN" sz="1800" dirty="0"/>
              <a:t>Security aspects will be coordinated with SA3</a:t>
            </a:r>
          </a:p>
          <a:p>
            <a:r>
              <a:rPr lang="en-GB" altLang="zh-CN" sz="1800" dirty="0"/>
              <a:t>Charging aspects will be coordinated with SA5</a:t>
            </a:r>
            <a:endParaRPr lang="en-US" altLang="zh-CN" sz="1800" dirty="0"/>
          </a:p>
        </p:txBody>
      </p:sp>
    </p:spTree>
    <p:extLst>
      <p:ext uri="{BB962C8B-B14F-4D97-AF65-F5344CB8AC3E}">
        <p14:creationId xmlns:p14="http://schemas.microsoft.com/office/powerpoint/2010/main" val="774226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Potential SA3 Impacts</a:t>
            </a:r>
            <a:endParaRPr lang="zh-CN" altLang="en-US" dirty="0"/>
          </a:p>
        </p:txBody>
      </p:sp>
      <p:sp>
        <p:nvSpPr>
          <p:cNvPr id="3" name="内容占位符 2"/>
          <p:cNvSpPr>
            <a:spLocks noGrp="1"/>
          </p:cNvSpPr>
          <p:nvPr>
            <p:ph idx="1"/>
          </p:nvPr>
        </p:nvSpPr>
        <p:spPr>
          <a:xfrm>
            <a:off x="390618" y="1207363"/>
            <a:ext cx="8389398" cy="5282214"/>
          </a:xfrm>
        </p:spPr>
        <p:txBody>
          <a:bodyPr>
            <a:normAutofit fontScale="85000" lnSpcReduction="10000"/>
          </a:bodyPr>
          <a:lstStyle/>
          <a:p>
            <a:pPr>
              <a:lnSpc>
                <a:spcPct val="120000"/>
              </a:lnSpc>
              <a:spcBef>
                <a:spcPts val="300"/>
              </a:spcBef>
            </a:pPr>
            <a:r>
              <a:rPr lang="en-US" altLang="zh-CN" sz="2000" dirty="0"/>
              <a:t>New aspects of security </a:t>
            </a:r>
            <a:r>
              <a:rPr lang="en-US" altLang="zh-CN" sz="2000" dirty="0" smtClean="0"/>
              <a:t>implications for sensing</a:t>
            </a:r>
          </a:p>
          <a:p>
            <a:pPr lvl="1">
              <a:lnSpc>
                <a:spcPct val="120000"/>
              </a:lnSpc>
              <a:spcBef>
                <a:spcPts val="300"/>
              </a:spcBef>
            </a:pPr>
            <a:r>
              <a:rPr lang="en-US" altLang="zh-CN" sz="1800" dirty="0" smtClean="0"/>
              <a:t>Besides UEs supporting 3GPP capability, sensed objects not supporting 3GPP capability can also become the targets of attacks, imposing threats on the owner or authorized user/management of the sensed objects </a:t>
            </a:r>
          </a:p>
          <a:p>
            <a:pPr lvl="1">
              <a:lnSpc>
                <a:spcPct val="120000"/>
              </a:lnSpc>
              <a:spcBef>
                <a:spcPts val="300"/>
              </a:spcBef>
            </a:pPr>
            <a:r>
              <a:rPr lang="en-US" altLang="zh-CN" sz="1800" dirty="0" smtClean="0"/>
              <a:t>More factors </a:t>
            </a:r>
            <a:r>
              <a:rPr lang="en-US" altLang="zh-CN" sz="1800" dirty="0" err="1" smtClean="0"/>
              <a:t>wrt</a:t>
            </a:r>
            <a:r>
              <a:rPr lang="en-US" altLang="zh-CN" sz="1800" dirty="0" smtClean="0"/>
              <a:t> sensing (e.g. </a:t>
            </a:r>
            <a:r>
              <a:rPr lang="en-US" altLang="zh-CN" sz="1800" dirty="0"/>
              <a:t>type of application</a:t>
            </a:r>
            <a:r>
              <a:rPr lang="en-US" altLang="zh-CN" sz="1800" dirty="0" smtClean="0"/>
              <a:t>, environment, resolution</a:t>
            </a:r>
            <a:r>
              <a:rPr lang="en-US" altLang="zh-CN" sz="1800" dirty="0"/>
              <a:t>, updating </a:t>
            </a:r>
            <a:r>
              <a:rPr lang="en-US" altLang="zh-CN" sz="1800" dirty="0" smtClean="0"/>
              <a:t>frequency) may have </a:t>
            </a:r>
            <a:r>
              <a:rPr lang="en-US" altLang="zh-CN" sz="1800" dirty="0"/>
              <a:t>influence </a:t>
            </a:r>
            <a:r>
              <a:rPr lang="en-US" altLang="zh-CN" sz="1800" dirty="0" smtClean="0"/>
              <a:t>on </a:t>
            </a:r>
            <a:r>
              <a:rPr lang="en-US" altLang="zh-CN" sz="1800" dirty="0"/>
              <a:t>security implications</a:t>
            </a:r>
          </a:p>
          <a:p>
            <a:pPr>
              <a:lnSpc>
                <a:spcPct val="120000"/>
              </a:lnSpc>
              <a:spcBef>
                <a:spcPts val="300"/>
              </a:spcBef>
            </a:pPr>
            <a:r>
              <a:rPr lang="en-US" altLang="zh-CN" sz="2000" dirty="0" smtClean="0"/>
              <a:t>Considerations on security and privacy</a:t>
            </a:r>
          </a:p>
          <a:p>
            <a:pPr lvl="1">
              <a:lnSpc>
                <a:spcPct val="120000"/>
              </a:lnSpc>
              <a:spcBef>
                <a:spcPts val="300"/>
              </a:spcBef>
            </a:pPr>
            <a:r>
              <a:rPr lang="en-US" altLang="zh-CN" sz="1800" dirty="0" smtClean="0"/>
              <a:t>Integrity, confidentiality </a:t>
            </a:r>
            <a:r>
              <a:rPr lang="en-US" altLang="zh-CN" sz="1800" dirty="0"/>
              <a:t>and availability need to be </a:t>
            </a:r>
            <a:r>
              <a:rPr lang="en-US" altLang="zh-CN" sz="1800" dirty="0" smtClean="0"/>
              <a:t>provided to ensure proper protection</a:t>
            </a:r>
          </a:p>
          <a:p>
            <a:pPr lvl="1">
              <a:lnSpc>
                <a:spcPct val="120000"/>
              </a:lnSpc>
              <a:spcBef>
                <a:spcPts val="300"/>
              </a:spcBef>
            </a:pPr>
            <a:r>
              <a:rPr lang="en-US" altLang="zh-CN" sz="1800" dirty="0" smtClean="0"/>
              <a:t>Permission or consent may be required for sensing operation in both private and public environments</a:t>
            </a:r>
          </a:p>
          <a:p>
            <a:pPr lvl="1">
              <a:lnSpc>
                <a:spcPct val="120000"/>
              </a:lnSpc>
              <a:spcBef>
                <a:spcPts val="300"/>
              </a:spcBef>
            </a:pPr>
            <a:r>
              <a:rPr lang="en-US" altLang="zh-CN" sz="1800" dirty="0" smtClean="0"/>
              <a:t>Sensing information reporting may be restricted, up to the authority of sensing requester</a:t>
            </a:r>
            <a:endParaRPr lang="en-US" altLang="zh-CN" sz="1800" dirty="0"/>
          </a:p>
          <a:p>
            <a:pPr>
              <a:lnSpc>
                <a:spcPct val="120000"/>
              </a:lnSpc>
              <a:spcBef>
                <a:spcPts val="300"/>
              </a:spcBef>
            </a:pPr>
            <a:r>
              <a:rPr lang="en-US" altLang="zh-CN" sz="2000" dirty="0" smtClean="0"/>
              <a:t>Potential security and privacy requirements</a:t>
            </a:r>
            <a:endParaRPr lang="en-GB" altLang="zh-CN" sz="2000" dirty="0" smtClean="0"/>
          </a:p>
          <a:p>
            <a:pPr lvl="1">
              <a:lnSpc>
                <a:spcPct val="120000"/>
              </a:lnSpc>
              <a:spcBef>
                <a:spcPts val="300"/>
              </a:spcBef>
            </a:pPr>
            <a:r>
              <a:rPr lang="en-GB" altLang="zh-CN" sz="1800" dirty="0"/>
              <a:t>[</a:t>
            </a:r>
            <a:r>
              <a:rPr lang="en-GB" altLang="zh-CN" sz="1800" dirty="0" smtClean="0"/>
              <a:t>P.R.6.1.2-1] </a:t>
            </a:r>
            <a:r>
              <a:rPr lang="en-US" altLang="zh-CN" sz="1800" dirty="0" smtClean="0"/>
              <a:t>5GS </a:t>
            </a:r>
            <a:r>
              <a:rPr lang="en-US" altLang="zh-CN" sz="1800" dirty="0"/>
              <a:t>shall </a:t>
            </a:r>
            <a:r>
              <a:rPr lang="en-US" altLang="zh-CN" sz="1800" dirty="0" smtClean="0"/>
              <a:t>limit sensing </a:t>
            </a:r>
            <a:r>
              <a:rPr lang="en-US" altLang="zh-CN" sz="1800" dirty="0"/>
              <a:t>information to users authorized to receive </a:t>
            </a:r>
            <a:r>
              <a:rPr lang="en-US" altLang="zh-CN" sz="1800" dirty="0" smtClean="0"/>
              <a:t>that information</a:t>
            </a:r>
            <a:endParaRPr lang="en-GB" altLang="zh-CN" sz="1800" dirty="0" smtClean="0"/>
          </a:p>
          <a:p>
            <a:pPr lvl="1">
              <a:lnSpc>
                <a:spcPct val="120000"/>
              </a:lnSpc>
              <a:spcBef>
                <a:spcPts val="300"/>
              </a:spcBef>
            </a:pPr>
            <a:r>
              <a:rPr lang="en-GB" altLang="zh-CN" sz="1800" dirty="0"/>
              <a:t>[</a:t>
            </a:r>
            <a:r>
              <a:rPr lang="en-GB" altLang="zh-CN" sz="1800" dirty="0" smtClean="0"/>
              <a:t>P.R.6.1.2-2] </a:t>
            </a:r>
            <a:r>
              <a:rPr lang="en-US" altLang="zh-CN" sz="1800" dirty="0" smtClean="0"/>
              <a:t>5GS </a:t>
            </a:r>
            <a:r>
              <a:rPr lang="en-US" altLang="zh-CN" sz="1800" dirty="0"/>
              <a:t>shall support encryption and integrity protection </a:t>
            </a:r>
            <a:r>
              <a:rPr lang="en-US" altLang="zh-CN" sz="1800" dirty="0" smtClean="0"/>
              <a:t>of </a:t>
            </a:r>
            <a:r>
              <a:rPr lang="en-US" altLang="zh-CN" sz="1800" dirty="0"/>
              <a:t>sensing </a:t>
            </a:r>
            <a:r>
              <a:rPr lang="en-US" altLang="zh-CN" sz="1800" dirty="0" smtClean="0"/>
              <a:t>results, </a:t>
            </a:r>
            <a:r>
              <a:rPr lang="en-US" altLang="zh-CN" sz="1800" dirty="0"/>
              <a:t>to protect the data inside the 5G system and when used</a:t>
            </a:r>
            <a:r>
              <a:rPr lang="en-GB" altLang="zh-CN" sz="1800" dirty="0" smtClean="0"/>
              <a:t> </a:t>
            </a:r>
          </a:p>
          <a:p>
            <a:pPr lvl="1">
              <a:lnSpc>
                <a:spcPct val="120000"/>
              </a:lnSpc>
              <a:spcBef>
                <a:spcPts val="300"/>
              </a:spcBef>
            </a:pPr>
            <a:r>
              <a:rPr lang="en-GB" altLang="zh-CN" sz="1800" dirty="0"/>
              <a:t>[</a:t>
            </a:r>
            <a:r>
              <a:rPr lang="en-GB" altLang="zh-CN" sz="1800" dirty="0" smtClean="0"/>
              <a:t>P.R.6.1.2-3] </a:t>
            </a:r>
            <a:r>
              <a:rPr lang="en-US" altLang="zh-CN" sz="1800" dirty="0" smtClean="0"/>
              <a:t>5GS </a:t>
            </a:r>
            <a:r>
              <a:rPr lang="en-US" altLang="zh-CN" sz="1800" dirty="0"/>
              <a:t>shall support appropriate level of sensing for both situations </a:t>
            </a:r>
            <a:r>
              <a:rPr lang="en-US" altLang="zh-CN" sz="1800" dirty="0" smtClean="0"/>
              <a:t>where </a:t>
            </a:r>
            <a:r>
              <a:rPr lang="en-US" altLang="zh-CN" sz="1800" dirty="0"/>
              <a:t>consent can be </a:t>
            </a:r>
            <a:r>
              <a:rPr lang="en-US" altLang="zh-CN" sz="1800" dirty="0" smtClean="0"/>
              <a:t>obtained </a:t>
            </a:r>
            <a:r>
              <a:rPr lang="en-US" altLang="zh-CN" sz="1800" dirty="0"/>
              <a:t>and where it </a:t>
            </a:r>
            <a:r>
              <a:rPr lang="en-US" altLang="zh-CN" sz="1800" dirty="0" smtClean="0"/>
              <a:t>cannot</a:t>
            </a:r>
          </a:p>
          <a:p>
            <a:pPr lvl="1">
              <a:lnSpc>
                <a:spcPct val="120000"/>
              </a:lnSpc>
              <a:spcBef>
                <a:spcPts val="300"/>
              </a:spcBef>
            </a:pPr>
            <a:r>
              <a:rPr lang="en-US" altLang="zh-CN" sz="1800" b="1" dirty="0" smtClean="0"/>
              <a:t>More to be identified in SA3 by taking </a:t>
            </a:r>
            <a:r>
              <a:rPr lang="en-US" altLang="zh-CN" sz="1800" b="1" dirty="0"/>
              <a:t>architecture </a:t>
            </a:r>
            <a:r>
              <a:rPr lang="en-US" altLang="zh-CN" sz="1800" b="1" dirty="0" smtClean="0"/>
              <a:t>impacts</a:t>
            </a:r>
            <a:r>
              <a:rPr lang="en-GB" altLang="zh-CN" sz="1800" b="1" dirty="0" smtClean="0"/>
              <a:t> </a:t>
            </a:r>
            <a:r>
              <a:rPr lang="en-US" altLang="zh-CN" sz="1800" b="1" dirty="0" smtClean="0"/>
              <a:t>into consideration</a:t>
            </a:r>
            <a:endParaRPr lang="en-GB" altLang="zh-CN" sz="1800" b="1" dirty="0"/>
          </a:p>
        </p:txBody>
      </p:sp>
    </p:spTree>
    <p:extLst>
      <p:ext uri="{BB962C8B-B14F-4D97-AF65-F5344CB8AC3E}">
        <p14:creationId xmlns:p14="http://schemas.microsoft.com/office/powerpoint/2010/main" val="15553665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Potential SA5 Impacts</a:t>
            </a:r>
            <a:endParaRPr lang="zh-CN" altLang="en-US" dirty="0"/>
          </a:p>
        </p:txBody>
      </p:sp>
      <p:sp>
        <p:nvSpPr>
          <p:cNvPr id="3" name="内容占位符 2"/>
          <p:cNvSpPr>
            <a:spLocks noGrp="1"/>
          </p:cNvSpPr>
          <p:nvPr>
            <p:ph idx="1"/>
          </p:nvPr>
        </p:nvSpPr>
        <p:spPr>
          <a:xfrm>
            <a:off x="390618" y="1207363"/>
            <a:ext cx="8389398" cy="5282214"/>
          </a:xfrm>
        </p:spPr>
        <p:txBody>
          <a:bodyPr>
            <a:normAutofit/>
          </a:bodyPr>
          <a:lstStyle/>
          <a:p>
            <a:r>
              <a:rPr lang="en-US" altLang="zh-CN" sz="2400" dirty="0" smtClean="0"/>
              <a:t>Charging related requirements</a:t>
            </a:r>
          </a:p>
          <a:p>
            <a:pPr lvl="1"/>
            <a:r>
              <a:rPr lang="x-none" altLang="zh-CN" sz="2000" dirty="0" smtClean="0"/>
              <a:t>[</a:t>
            </a:r>
            <a:r>
              <a:rPr lang="x-none" altLang="zh-CN" sz="2000" dirty="0"/>
              <a:t>PR 5.</a:t>
            </a:r>
            <a:r>
              <a:rPr lang="en-GB" altLang="zh-CN" sz="2000" dirty="0"/>
              <a:t>2</a:t>
            </a:r>
            <a:r>
              <a:rPr lang="x-none" altLang="zh-CN" sz="2000" dirty="0"/>
              <a:t>.6-7] </a:t>
            </a:r>
            <a:r>
              <a:rPr lang="en-GB" altLang="zh-CN" sz="2000" dirty="0"/>
              <a:t>The 5G system shall be able to support charging data collection for the sensing services (e.g. considering service type, sensing accuracy, target area, duration) requested by a trusted third party application</a:t>
            </a:r>
            <a:r>
              <a:rPr lang="en-GB" altLang="zh-CN" sz="2000" dirty="0" smtClean="0"/>
              <a:t>.</a:t>
            </a:r>
          </a:p>
          <a:p>
            <a:pPr lvl="1"/>
            <a:r>
              <a:rPr lang="en-GB" altLang="zh-CN" sz="2000" dirty="0"/>
              <a:t>[PR 5.20.6-4] The 5G system shall be able to support charging for the sensing services (e.g. considering service type, sensing accuracy, target area, duration).</a:t>
            </a:r>
            <a:endParaRPr lang="zh-CN" altLang="zh-CN" sz="2000" dirty="0"/>
          </a:p>
          <a:p>
            <a:r>
              <a:rPr lang="en-US" altLang="zh-CN" sz="2400" dirty="0" smtClean="0"/>
              <a:t>Charging data collection and charging based on </a:t>
            </a:r>
            <a:r>
              <a:rPr lang="en-GB" altLang="zh-CN" sz="2400" dirty="0"/>
              <a:t>service type, sensing accuracy, target </a:t>
            </a:r>
            <a:r>
              <a:rPr lang="en-GB" altLang="zh-CN" sz="2400" dirty="0" smtClean="0"/>
              <a:t>area, duration, etc.</a:t>
            </a:r>
            <a:endParaRPr lang="zh-CN" altLang="zh-CN" sz="2400" dirty="0"/>
          </a:p>
        </p:txBody>
      </p:sp>
    </p:spTree>
    <p:extLst>
      <p:ext uri="{BB962C8B-B14F-4D97-AF65-F5344CB8AC3E}">
        <p14:creationId xmlns:p14="http://schemas.microsoft.com/office/powerpoint/2010/main" val="22531436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746</TotalTime>
  <Words>1474</Words>
  <Application>Microsoft Office PowerPoint</Application>
  <PresentationFormat>全屏显示(4:3)</PresentationFormat>
  <Paragraphs>119</Paragraphs>
  <Slides>10</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 </vt:lpstr>
      <vt:lpstr>맑은 고딕</vt:lpstr>
      <vt:lpstr>等线</vt:lpstr>
      <vt:lpstr>宋体</vt:lpstr>
      <vt:lpstr>Arial</vt:lpstr>
      <vt:lpstr>Calibri</vt:lpstr>
      <vt:lpstr>Helvetica</vt:lpstr>
      <vt:lpstr>Times New Roman</vt:lpstr>
      <vt:lpstr>Office Theme</vt:lpstr>
      <vt:lpstr>Discussion on Integrated Sensing and Communication in R19</vt:lpstr>
      <vt:lpstr>Overview</vt:lpstr>
      <vt:lpstr>Potential Architecture Requirements</vt:lpstr>
      <vt:lpstr>Potential QoS Requirements</vt:lpstr>
      <vt:lpstr>Potential Architecture Impacts</vt:lpstr>
      <vt:lpstr>Current Status in SA/RAN</vt:lpstr>
      <vt:lpstr>Potential SA2 Impacts</vt:lpstr>
      <vt:lpstr>Potential SA3 Impacts</vt:lpstr>
      <vt:lpstr>Potential SA5 Impacts</vt:lpstr>
      <vt:lpstr>Proposed 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Mi1</cp:lastModifiedBy>
  <cp:revision>1565</cp:revision>
  <dcterms:created xsi:type="dcterms:W3CDTF">2008-08-30T09:32:10Z</dcterms:created>
  <dcterms:modified xsi:type="dcterms:W3CDTF">2022-12-07T15:43:48Z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d845be66-0dd2-42c8-8a85-27aea652d485</vt:lpwstr>
  </property>
  <property fmtid="{D5CDD505-2E9C-101B-9397-08002B2CF9AE}" pid="3" name="CTP_TimeStamp">
    <vt:lpwstr>2020-02-07 13:13:00Z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_2015_ms_pID_725343">
    <vt:lpwstr>(3)HgwBmF9ob/iiZH1HEGtu0osOOiHi+ctJwW54Ss4+xWNlJHJpbXbI9Djfmytsu6DSvOV9TrWy
ncuzfcZ+5l3fRnqjGlSHDl8hhhvViVubP4NE83Kn0HToImtNXR7smqXPwVOPHuDiZV9JedL0
xM7xuSM7dUiawXtWDo97Wx2tiTsi+gGgpEYXxwaelWPAbslqO8VHpf18YGI6B8IpQNkRFaZ4
5/ltVZ2pXKiKsPvDJk</vt:lpwstr>
  </property>
  <property fmtid="{D5CDD505-2E9C-101B-9397-08002B2CF9AE}" pid="9" name="_2015_ms_pID_7253431">
    <vt:lpwstr>cZQeDMh4zhFM8BbmVA5BbV2ynPwOTFW5dF+Mux6ijBYk6sRTx0zsf3
fv3pjFUWBKrDpJf97GcRJjZkaaOpOhwPR/a1mrcYASiP/lef0WqZlAbOxzf9R1wYbMtRiOKf
bXA/kUXZ6aIH9B6HvR85Jy9Dape4EZ9ZtFbW4r43e5txpXLXt7sXLRtuXD+aZnohfg2sPdrU
00MRbSAjh1G6N/8mFmpdCla2evvlEfGXHOhA</vt:lpwstr>
  </property>
  <property fmtid="{D5CDD505-2E9C-101B-9397-08002B2CF9AE}" pid="10" name="_2015_ms_pID_7253432">
    <vt:lpwstr>hg==</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1599231888</vt:lpwstr>
  </property>
  <property fmtid="{D5CDD505-2E9C-101B-9397-08002B2CF9AE}" pid="15" name="CWM4fc0e179890e4acb87c9af6f1b722810">
    <vt:lpwstr>CWMBi5mZqwB/7/8HSfX3eI1sy8H3oj+lELBD1trMJvFYbagshgrjQlSk/wMOLeGpTmFq3RVtaR5jlQ3O9a+9EuZJg==</vt:lpwstr>
  </property>
</Properties>
</file>